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2.xml" ContentType="application/vnd.openxmlformats-officedocument.presentationml.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3.xml" ContentType="application/vnd.openxmlformats-officedocument.presentationml.comments+xml"/>
  <Override PartName="/ppt/notesSlides/notesSlide13.xml" ContentType="application/vnd.openxmlformats-officedocument.presentationml.notesSlide+xml"/>
  <Override PartName="/ppt/comments/comment4.xml" ContentType="application/vnd.openxmlformats-officedocument.presentationml.comments+xml"/>
  <Override PartName="/ppt/notesSlides/notesSlide14.xml" ContentType="application/vnd.openxmlformats-officedocument.presentationml.notesSlide+xml"/>
  <Override PartName="/ppt/comments/comment5.xml" ContentType="application/vnd.openxmlformats-officedocument.presentationml.comments+xml"/>
  <Override PartName="/ppt/notesSlides/notesSlide15.xml" ContentType="application/vnd.openxmlformats-officedocument.presentationml.notesSlide+xml"/>
  <Override PartName="/ppt/comments/comment6.xml" ContentType="application/vnd.openxmlformats-officedocument.presentationml.comments+xml"/>
  <Override PartName="/ppt/notesSlides/notesSlide16.xml" ContentType="application/vnd.openxmlformats-officedocument.presentationml.notesSlide+xml"/>
  <Override PartName="/ppt/comments/comment7.xml" ContentType="application/vnd.openxmlformats-officedocument.presentationml.comments+xml"/>
  <Override PartName="/ppt/notesSlides/notesSlide17.xml" ContentType="application/vnd.openxmlformats-officedocument.presentationml.notesSlide+xml"/>
  <Override PartName="/ppt/comments/comment8.xml" ContentType="application/vnd.openxmlformats-officedocument.presentationml.comments+xml"/>
  <Override PartName="/ppt/notesSlides/notesSlide18.xml" ContentType="application/vnd.openxmlformats-officedocument.presentationml.notesSlide+xml"/>
  <Override PartName="/ppt/comments/comment9.xml" ContentType="application/vnd.openxmlformats-officedocument.presentationml.comments+xml"/>
  <Override PartName="/ppt/notesSlides/notesSlide19.xml" ContentType="application/vnd.openxmlformats-officedocument.presentationml.notesSlide+xml"/>
  <Override PartName="/ppt/comments/comment10.xml" ContentType="application/vnd.openxmlformats-officedocument.presentationml.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omments/comment11.xml" ContentType="application/vnd.openxmlformats-officedocument.presentationml.comments+xml"/>
  <Override PartName="/ppt/notesSlides/notesSlide22.xml" ContentType="application/vnd.openxmlformats-officedocument.presentationml.notesSlide+xml"/>
  <Override PartName="/ppt/comments/comment12.xml" ContentType="application/vnd.openxmlformats-officedocument.presentationml.comments+xml"/>
  <Override PartName="/ppt/notesSlides/notesSlide23.xml" ContentType="application/vnd.openxmlformats-officedocument.presentationml.notesSlide+xml"/>
  <Override PartName="/ppt/comments/comment13.xml" ContentType="application/vnd.openxmlformats-officedocument.presentationml.comments+xml"/>
  <Override PartName="/ppt/notesSlides/notesSlide24.xml" ContentType="application/vnd.openxmlformats-officedocument.presentationml.notesSlide+xml"/>
  <Override PartName="/ppt/comments/comment14.xml" ContentType="application/vnd.openxmlformats-officedocument.presentationml.comments+xml"/>
  <Override PartName="/ppt/notesSlides/notesSlide25.xml" ContentType="application/vnd.openxmlformats-officedocument.presentationml.notesSlide+xml"/>
  <Override PartName="/ppt/comments/comment15.xml" ContentType="application/vnd.openxmlformats-officedocument.presentationml.comment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omments/comment16.xml" ContentType="application/vnd.openxmlformats-officedocument.presentationml.comments+xml"/>
  <Override PartName="/ppt/notesSlides/notesSlide28.xml" ContentType="application/vnd.openxmlformats-officedocument.presentationml.notesSlide+xml"/>
  <Override PartName="/ppt/comments/comment17.xml" ContentType="application/vnd.openxmlformats-officedocument.presentationml.comments+xml"/>
  <Override PartName="/ppt/notesSlides/notesSlide29.xml" ContentType="application/vnd.openxmlformats-officedocument.presentationml.notesSlide+xml"/>
  <Override PartName="/ppt/comments/comment18.xml" ContentType="application/vnd.openxmlformats-officedocument.presentationml.comments+xml"/>
  <Override PartName="/ppt/notesSlides/notesSlide30.xml" ContentType="application/vnd.openxmlformats-officedocument.presentationml.notesSlide+xml"/>
  <Override PartName="/ppt/comments/comment19.xml" ContentType="application/vnd.openxmlformats-officedocument.presentationml.comments+xml"/>
  <Override PartName="/ppt/notesSlides/notesSlide31.xml" ContentType="application/vnd.openxmlformats-officedocument.presentationml.notesSlide+xml"/>
  <Override PartName="/ppt/comments/comment20.xml" ContentType="application/vnd.openxmlformats-officedocument.presentationml.comments+xml"/>
  <Override PartName="/ppt/notesSlides/notesSlide32.xml" ContentType="application/vnd.openxmlformats-officedocument.presentationml.notesSlide+xml"/>
  <Override PartName="/ppt/comments/comment21.xml" ContentType="application/vnd.openxmlformats-officedocument.presentationml.comment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omments/comment22.xml" ContentType="application/vnd.openxmlformats-officedocument.presentationml.comments+xml"/>
  <Override PartName="/ppt/notesSlides/notesSlide36.xml" ContentType="application/vnd.openxmlformats-officedocument.presentationml.notesSlide+xml"/>
  <Override PartName="/ppt/comments/comment23.xml" ContentType="application/vnd.openxmlformats-officedocument.presentationml.comments+xml"/>
  <Override PartName="/ppt/notesSlides/notesSlide37.xml" ContentType="application/vnd.openxmlformats-officedocument.presentationml.notesSlide+xml"/>
  <Override PartName="/ppt/comments/comment24.xml" ContentType="application/vnd.openxmlformats-officedocument.presentationml.comment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omments/comment25.xml" ContentType="application/vnd.openxmlformats-officedocument.presentationml.comment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omments/comment26.xml" ContentType="application/vnd.openxmlformats-officedocument.presentationml.comments+xml"/>
  <Override PartName="/ppt/notesSlides/notesSlide49.xml" ContentType="application/vnd.openxmlformats-officedocument.presentationml.notesSlide+xml"/>
  <Override PartName="/ppt/comments/comment27.xml" ContentType="application/vnd.openxmlformats-officedocument.presentationml.comments+xml"/>
  <Override PartName="/ppt/notesSlides/notesSlide50.xml" ContentType="application/vnd.openxmlformats-officedocument.presentationml.notesSlide+xml"/>
  <Override PartName="/ppt/comments/comment28.xml" ContentType="application/vnd.openxmlformats-officedocument.presentationml.comments+xml"/>
  <Override PartName="/ppt/notesSlides/notesSlide51.xml" ContentType="application/vnd.openxmlformats-officedocument.presentationml.notesSlide+xml"/>
  <Override PartName="/ppt/comments/comment29.xml" ContentType="application/vnd.openxmlformats-officedocument.presentationml.comments+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omments/comment30.xml" ContentType="application/vnd.openxmlformats-officedocument.presentationml.comments+xml"/>
  <Override PartName="/ppt/notesSlides/notesSlide54.xml" ContentType="application/vnd.openxmlformats-officedocument.presentationml.notesSlide+xml"/>
  <Override PartName="/ppt/comments/comment31.xml" ContentType="application/vnd.openxmlformats-officedocument.presentationml.comments+xml"/>
  <Override PartName="/ppt/notesSlides/notesSlide55.xml" ContentType="application/vnd.openxmlformats-officedocument.presentationml.notesSlide+xml"/>
  <Override PartName="/ppt/comments/comment32.xml" ContentType="application/vnd.openxmlformats-officedocument.presentationml.comments+xml"/>
  <Override PartName="/ppt/notesSlides/notesSlide56.xml" ContentType="application/vnd.openxmlformats-officedocument.presentationml.notesSlide+xml"/>
  <Override PartName="/ppt/comments/comment33.xml" ContentType="application/vnd.openxmlformats-officedocument.presentationml.comments+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3"/>
  </p:notesMasterIdLst>
  <p:handoutMasterIdLst>
    <p:handoutMasterId r:id="rId64"/>
  </p:handoutMasterIdLst>
  <p:sldIdLst>
    <p:sldId id="313" r:id="rId2"/>
    <p:sldId id="332" r:id="rId3"/>
    <p:sldId id="317" r:id="rId4"/>
    <p:sldId id="314" r:id="rId5"/>
    <p:sldId id="337" r:id="rId6"/>
    <p:sldId id="338" r:id="rId7"/>
    <p:sldId id="339" r:id="rId8"/>
    <p:sldId id="335" r:id="rId9"/>
    <p:sldId id="340" r:id="rId10"/>
    <p:sldId id="414" r:id="rId11"/>
    <p:sldId id="341" r:id="rId12"/>
    <p:sldId id="415" r:id="rId13"/>
    <p:sldId id="353" r:id="rId14"/>
    <p:sldId id="419" r:id="rId15"/>
    <p:sldId id="316" r:id="rId16"/>
    <p:sldId id="357" r:id="rId17"/>
    <p:sldId id="356" r:id="rId18"/>
    <p:sldId id="358" r:id="rId19"/>
    <p:sldId id="360" r:id="rId20"/>
    <p:sldId id="359" r:id="rId21"/>
    <p:sldId id="362" r:id="rId22"/>
    <p:sldId id="361" r:id="rId23"/>
    <p:sldId id="364" r:id="rId24"/>
    <p:sldId id="363" r:id="rId25"/>
    <p:sldId id="366" r:id="rId26"/>
    <p:sldId id="365" r:id="rId27"/>
    <p:sldId id="321" r:id="rId28"/>
    <p:sldId id="367" r:id="rId29"/>
    <p:sldId id="369" r:id="rId30"/>
    <p:sldId id="368" r:id="rId31"/>
    <p:sldId id="370" r:id="rId32"/>
    <p:sldId id="371" r:id="rId33"/>
    <p:sldId id="372" r:id="rId34"/>
    <p:sldId id="373" r:id="rId35"/>
    <p:sldId id="417" r:id="rId36"/>
    <p:sldId id="394" r:id="rId37"/>
    <p:sldId id="395" r:id="rId38"/>
    <p:sldId id="418" r:id="rId39"/>
    <p:sldId id="374" r:id="rId40"/>
    <p:sldId id="412" r:id="rId41"/>
    <p:sldId id="413" r:id="rId42"/>
    <p:sldId id="384" r:id="rId43"/>
    <p:sldId id="382" r:id="rId44"/>
    <p:sldId id="383" r:id="rId45"/>
    <p:sldId id="398" r:id="rId46"/>
    <p:sldId id="399" r:id="rId47"/>
    <p:sldId id="400" r:id="rId48"/>
    <p:sldId id="401" r:id="rId49"/>
    <p:sldId id="402" r:id="rId50"/>
    <p:sldId id="403" r:id="rId51"/>
    <p:sldId id="404" r:id="rId52"/>
    <p:sldId id="405" r:id="rId53"/>
    <p:sldId id="406" r:id="rId54"/>
    <p:sldId id="407" r:id="rId55"/>
    <p:sldId id="385" r:id="rId56"/>
    <p:sldId id="386" r:id="rId57"/>
    <p:sldId id="408" r:id="rId58"/>
    <p:sldId id="409" r:id="rId59"/>
    <p:sldId id="410" r:id="rId60"/>
    <p:sldId id="411" r:id="rId61"/>
    <p:sldId id="328" r:id="rId62"/>
  </p:sldIdLst>
  <p:sldSz cx="9144000" cy="5143500" type="screen16x9"/>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576"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y Zettle" initials="AZ" lastIdx="0" clrIdx="0">
    <p:extLst>
      <p:ext uri="{19B8F6BF-5375-455C-9EA6-DF929625EA0E}">
        <p15:presenceInfo xmlns:p15="http://schemas.microsoft.com/office/powerpoint/2012/main" userId="S-1-5-21-3485863069-124748819-3185306422-11616" providerId="AD"/>
      </p:ext>
    </p:extLst>
  </p:cmAuthor>
  <p:cmAuthor id="2" name="Chris Park" initials="CP" lastIdx="6" clrIdx="1">
    <p:extLst>
      <p:ext uri="{19B8F6BF-5375-455C-9EA6-DF929625EA0E}">
        <p15:presenceInfo xmlns:p15="http://schemas.microsoft.com/office/powerpoint/2012/main" userId="S-1-5-21-3485863069-124748819-3185306422-2145" providerId="AD"/>
      </p:ext>
    </p:extLst>
  </p:cmAuthor>
  <p:cmAuthor id="3" name="Kirstin Blom" initials="KB" lastIdx="68" clrIdx="2">
    <p:extLst>
      <p:ext uri="{19B8F6BF-5375-455C-9EA6-DF929625EA0E}">
        <p15:presenceInfo xmlns:p15="http://schemas.microsoft.com/office/powerpoint/2012/main" userId="S-1-5-21-3485863069-124748819-3185306422-9648" providerId="AD"/>
      </p:ext>
    </p:extLst>
  </p:cmAuthor>
  <p:cmAuthor id="4" name="Joanne Jee" initials="JJ" lastIdx="42" clrIdx="3">
    <p:extLst>
      <p:ext uri="{19B8F6BF-5375-455C-9EA6-DF929625EA0E}">
        <p15:presenceInfo xmlns:p15="http://schemas.microsoft.com/office/powerpoint/2012/main" userId="S-1-5-21-3485863069-124748819-3185306422-9622" providerId="AD"/>
      </p:ext>
    </p:extLst>
  </p:cmAuthor>
  <p:cmAuthor id="5" name="Carolyn Kaneko" initials="CK" lastIdx="2" clrIdx="4">
    <p:extLst>
      <p:ext uri="{19B8F6BF-5375-455C-9EA6-DF929625EA0E}">
        <p15:presenceInfo xmlns:p15="http://schemas.microsoft.com/office/powerpoint/2012/main" userId="S-1-5-21-3485863069-124748819-3185306422-915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6A9"/>
    <a:srgbClr val="B6D9D2"/>
    <a:srgbClr val="EAEAEA"/>
    <a:srgbClr val="C0C0C0"/>
    <a:srgbClr val="003461"/>
    <a:srgbClr val="175676"/>
    <a:srgbClr val="008170"/>
    <a:srgbClr val="002060"/>
    <a:srgbClr val="000000"/>
    <a:srgbClr val="31333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347" autoAdjust="0"/>
    <p:restoredTop sz="90466" autoAdjust="0"/>
  </p:normalViewPr>
  <p:slideViewPr>
    <p:cSldViewPr snapToGrid="0" snapToObjects="1">
      <p:cViewPr varScale="1">
        <p:scale>
          <a:sx n="100" d="100"/>
          <a:sy n="100" d="100"/>
        </p:scale>
        <p:origin x="62" y="384"/>
      </p:cViewPr>
      <p:guideLst>
        <p:guide orient="horz" pos="1620"/>
        <p:guide pos="576"/>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5616"/>
    </p:cViewPr>
  </p:sorterViewPr>
  <p:notesViewPr>
    <p:cSldViewPr snapToGrid="0" snapToObjects="1">
      <p:cViewPr varScale="1">
        <p:scale>
          <a:sx n="74" d="100"/>
          <a:sy n="74" d="100"/>
        </p:scale>
        <p:origin x="2938" y="8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omments/comment1.xml><?xml version="1.0" encoding="utf-8"?>
<p:cmLst xmlns:a="http://schemas.openxmlformats.org/drawingml/2006/main" xmlns:r="http://schemas.openxmlformats.org/officeDocument/2006/relationships" xmlns:p="http://schemas.openxmlformats.org/presentationml/2006/main">
  <p:cm authorId="3" dt="2024-05-19T13:42:30.112" idx="47">
    <p:pos x="10" y="10"/>
    <p:text>Added "strategic plan" to this slide</p:text>
    <p:extLst>
      <p:ext uri="{C676402C-5697-4E1C-873F-D02D1690AC5C}">
        <p15:threadingInfo xmlns:p15="http://schemas.microsoft.com/office/powerpoint/2012/main" timeZoneBias="24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3" dt="2024-04-12T10:14:55.442" idx="10">
    <p:pos x="10" y="10"/>
    <p:text>Carolyn, could you highlight the "collect" boxes in some way?</p:text>
    <p:extLst mod="1">
      <p:ext uri="{C676402C-5697-4E1C-873F-D02D1690AC5C}">
        <p15:threadingInfo xmlns:p15="http://schemas.microsoft.com/office/powerpoint/2012/main" timeZoneBias="24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3" dt="2024-04-12T10:30:35.824" idx="11">
    <p:pos x="10" y="10"/>
    <p:text>Carolyn, could you higlight the "Review" boxes in the Commission row in some way?</p:text>
    <p:extLst mod="1">
      <p:ext uri="{C676402C-5697-4E1C-873F-D02D1690AC5C}">
        <p15:threadingInfo xmlns:p15="http://schemas.microsoft.com/office/powerpoint/2012/main" timeZoneBias="24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4" dt="2024-04-24T11:23:47.689" idx="15">
    <p:pos x="10" y="10"/>
    <p:text>To the first and second bullets seem somewhat redundant. Could they be combined. And could we add a bullet a bullet about what is helpful from commissioners in terms of providing polciy direction?</p:text>
    <p:extLst>
      <p:ext uri="{C676402C-5697-4E1C-873F-D02D1690AC5C}">
        <p15:threadingInfo xmlns:p15="http://schemas.microsoft.com/office/powerpoint/2012/main" timeZoneBias="24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3" dt="2024-04-12T10:33:05.680" idx="12">
    <p:pos x="10" y="10"/>
    <p:text>Carolyn, could you highlight the "consider alternatives" box in some way?</p:text>
    <p:extLst mod="1">
      <p:ext uri="{C676402C-5697-4E1C-873F-D02D1690AC5C}">
        <p15:threadingInfo xmlns:p15="http://schemas.microsoft.com/office/powerpoint/2012/main" timeZoneBias="24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4" dt="2024-04-24T12:23:15.086" idx="17">
    <p:pos x="4178" y="955"/>
    <p:text>Could this be reframed: Some policy questions or research objectivs cannot be definitively answered based on availalbe information, or does that change hte meaning?</p:text>
    <p:extLst>
      <p:ext uri="{C676402C-5697-4E1C-873F-D02D1690AC5C}">
        <p15:threadingInfo xmlns:p15="http://schemas.microsoft.com/office/powerpoint/2012/main" timeZoneBias="240"/>
      </p:ext>
    </p:extLst>
  </p:cm>
  <p:cm authorId="3" dt="2024-05-19T13:57:16.884" idx="52">
    <p:pos x="4178" y="1051"/>
    <p:text>I like this reframe, don't think it changes the meaning</p:text>
    <p:extLst>
      <p:ext uri="{C676402C-5697-4E1C-873F-D02D1690AC5C}">
        <p15:threadingInfo xmlns:p15="http://schemas.microsoft.com/office/powerpoint/2012/main" timeZoneBias="240">
          <p15:parentCm authorId="4" idx="17"/>
        </p15:threadingInfo>
      </p:ext>
    </p:extLst>
  </p:cm>
  <p:cm authorId="4" dt="2024-04-24T14:32:08.503" idx="18">
    <p:pos x="2572" y="2116"/>
    <p:text/>
    <p:extLst>
      <p:ext uri="{C676402C-5697-4E1C-873F-D02D1690AC5C}">
        <p15:threadingInfo xmlns:p15="http://schemas.microsoft.com/office/powerpoint/2012/main" timeZoneBias="240"/>
      </p:ext>
    </p:extLst>
  </p:cm>
  <p:cm authorId="4" dt="2024-04-24T14:32:58.634" idx="19">
    <p:pos x="2572" y="2212"/>
    <p:text>Seems like it is not really that we are not taking action, but that we do not have to make recommendations.  The sub bullets are actions.</p:text>
    <p:extLst>
      <p:ext uri="{C676402C-5697-4E1C-873F-D02D1690AC5C}">
        <p15:threadingInfo xmlns:p15="http://schemas.microsoft.com/office/powerpoint/2012/main" timeZoneBias="240">
          <p15:parentCm authorId="4" idx="18"/>
        </p15:threadingInfo>
      </p:ext>
    </p:extLst>
  </p:cm>
  <p:cm authorId="3" dt="2024-05-19T13:58:53.314" idx="54">
    <p:pos x="2572" y="2308"/>
    <p:text>Good point, edited</p:text>
    <p:extLst>
      <p:ext uri="{C676402C-5697-4E1C-873F-D02D1690AC5C}">
        <p15:threadingInfo xmlns:p15="http://schemas.microsoft.com/office/powerpoint/2012/main" timeZoneBias="240">
          <p15:parentCm authorId="4" idx="18"/>
        </p15:threadingInfo>
      </p:ext>
    </p:extLst>
  </p:cm>
  <p:cm authorId="4" dt="2024-04-24T14:35:12.461" idx="20">
    <p:pos x="3042" y="2337"/>
    <p:text>what abouta descriptive chapter</p:text>
    <p:extLst>
      <p:ext uri="{C676402C-5697-4E1C-873F-D02D1690AC5C}">
        <p15:threadingInfo xmlns:p15="http://schemas.microsoft.com/office/powerpoint/2012/main" timeZoneBias="240"/>
      </p:ext>
    </p:extLst>
  </p:cm>
  <p:cm authorId="3" dt="2024-05-19T13:58:18.989" idx="53">
    <p:pos x="3042" y="2433"/>
    <p:text>good catch, added.</p:text>
    <p:extLst>
      <p:ext uri="{C676402C-5697-4E1C-873F-D02D1690AC5C}">
        <p15:threadingInfo xmlns:p15="http://schemas.microsoft.com/office/powerpoint/2012/main" timeZoneBias="240">
          <p15:parentCm authorId="4" idx="20"/>
        </p15:threadingInfo>
      </p:ext>
    </p:extLst>
  </p:cm>
  <p:cm authorId="5" dt="2024-05-29T10:22:05.966" idx="1">
    <p:pos x="10" y="10"/>
    <p:text>This con't slide does not have the same title wording as the previous slide</p:text>
    <p:extLst>
      <p:ext uri="{C676402C-5697-4E1C-873F-D02D1690AC5C}">
        <p15:threadingInfo xmlns:p15="http://schemas.microsoft.com/office/powerpoint/2012/main" timeZoneBias="240"/>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3" dt="2024-04-09T13:25:04.398" idx="2">
    <p:pos x="10" y="10"/>
    <p:text>Carolyn, could you highlight the four "options" boxes?</p:text>
    <p:extLst mod="1">
      <p:ext uri="{C676402C-5697-4E1C-873F-D02D1690AC5C}">
        <p15:threadingInfo xmlns:p15="http://schemas.microsoft.com/office/powerpoint/2012/main" timeZoneBias="240"/>
      </p:ext>
    </p:extLst>
  </p:cm>
</p:cmLst>
</file>

<file path=ppt/comments/comment16.xml><?xml version="1.0" encoding="utf-8"?>
<p:cmLst xmlns:a="http://schemas.openxmlformats.org/drawingml/2006/main" xmlns:r="http://schemas.openxmlformats.org/officeDocument/2006/relationships" xmlns:p="http://schemas.openxmlformats.org/presentationml/2006/main">
  <p:cm authorId="4" dt="2024-04-24T17:30:31.351" idx="21">
    <p:pos x="1725" y="1071"/>
    <p:text>Might not always be MCO contracts?</p:text>
    <p:extLst>
      <p:ext uri="{C676402C-5697-4E1C-873F-D02D1690AC5C}">
        <p15:threadingInfo xmlns:p15="http://schemas.microsoft.com/office/powerpoint/2012/main" timeZoneBias="240"/>
      </p:ext>
    </p:extLst>
  </p:cm>
  <p:cm authorId="3" dt="2024-05-19T14:02:11.622" idx="56">
    <p:pos x="1725" y="1167"/>
    <p:text>added "or other"</p:text>
    <p:extLst>
      <p:ext uri="{C676402C-5697-4E1C-873F-D02D1690AC5C}">
        <p15:threadingInfo xmlns:p15="http://schemas.microsoft.com/office/powerpoint/2012/main" timeZoneBias="240">
          <p15:parentCm authorId="4" idx="21"/>
        </p15:threadingInfo>
      </p:ext>
    </p:extLst>
  </p:cm>
  <p:cm authorId="4" dt="2024-04-24T17:33:46.692" idx="23">
    <p:pos x="347" y="909"/>
    <p:text>What to d you think of bolding the words before the colon?</p:text>
    <p:extLst>
      <p:ext uri="{C676402C-5697-4E1C-873F-D02D1690AC5C}">
        <p15:threadingInfo xmlns:p15="http://schemas.microsoft.com/office/powerpoint/2012/main" timeZoneBias="240"/>
      </p:ext>
    </p:extLst>
  </p:cm>
  <p:cm authorId="3" dt="2024-05-19T14:02:05.145" idx="55">
    <p:pos x="347" y="1005"/>
    <p:text>I don't feel strongly...it was tough to make it consistent on the next slide since some aren't headers so I took it out</p:text>
    <p:extLst mod="1">
      <p:ext uri="{C676402C-5697-4E1C-873F-D02D1690AC5C}">
        <p15:threadingInfo xmlns:p15="http://schemas.microsoft.com/office/powerpoint/2012/main" timeZoneBias="240">
          <p15:parentCm authorId="4" idx="23"/>
        </p15:threadingInfo>
      </p:ext>
    </p:extLst>
  </p:cm>
</p:cmLst>
</file>

<file path=ppt/comments/comment17.xml><?xml version="1.0" encoding="utf-8"?>
<p:cmLst xmlns:a="http://schemas.openxmlformats.org/drawingml/2006/main" xmlns:r="http://schemas.openxmlformats.org/officeDocument/2006/relationships" xmlns:p="http://schemas.openxmlformats.org/presentationml/2006/main">
  <p:cm authorId="3" dt="2024-05-19T14:02:34.429" idx="57">
    <p:pos x="10" y="10"/>
    <p:text>Carolyn, would you take a look at the formatting of this table? Is the font too small?</p:text>
    <p:extLst>
      <p:ext uri="{C676402C-5697-4E1C-873F-D02D1690AC5C}">
        <p15:threadingInfo xmlns:p15="http://schemas.microsoft.com/office/powerpoint/2012/main" timeZoneBias="240"/>
      </p:ext>
    </p:extLst>
  </p:cm>
</p:cmLst>
</file>

<file path=ppt/comments/comment18.xml><?xml version="1.0" encoding="utf-8"?>
<p:cmLst xmlns:a="http://schemas.openxmlformats.org/drawingml/2006/main" xmlns:r="http://schemas.openxmlformats.org/officeDocument/2006/relationships" xmlns:p="http://schemas.openxmlformats.org/presentationml/2006/main">
  <p:cm authorId="3" dt="2024-04-12T11:17:12.589" idx="14">
    <p:pos x="10" y="10"/>
    <p:text>Carolyn, could you highlight the recommendation elements on this graphic?</p:text>
    <p:extLst mod="1">
      <p:ext uri="{C676402C-5697-4E1C-873F-D02D1690AC5C}">
        <p15:threadingInfo xmlns:p15="http://schemas.microsoft.com/office/powerpoint/2012/main" timeZoneBias="240"/>
      </p:ext>
    </p:extLst>
  </p:cm>
</p:cmLst>
</file>

<file path=ppt/comments/comment19.xml><?xml version="1.0" encoding="utf-8"?>
<p:cmLst xmlns:a="http://schemas.openxmlformats.org/drawingml/2006/main" xmlns:r="http://schemas.openxmlformats.org/officeDocument/2006/relationships" xmlns:p="http://schemas.openxmlformats.org/presentationml/2006/main">
  <p:cm authorId="3" dt="2024-04-12T11:18:47.487" idx="15">
    <p:pos x="3992" y="2304"/>
    <p:text>Not exactly sure what this is referring to, other than statements Commissioners might make in their deliberations in the public meeting</p:text>
    <p:extLst>
      <p:ext uri="{C676402C-5697-4E1C-873F-D02D1690AC5C}">
        <p15:threadingInfo xmlns:p15="http://schemas.microsoft.com/office/powerpoint/2012/main" timeZoneBias="240"/>
      </p:ext>
    </p:extLst>
  </p:cm>
  <p:cm authorId="4" dt="2024-04-24T17:54:09.783" idx="24">
    <p:pos x="3992" y="2400"/>
    <p:text>Directional statemetns fall short of a recommendation, and are based on comments they made in meetings.  E.g., CMS should consider opportuntiies to engage states in.....</p:text>
    <p:extLst>
      <p:ext uri="{C676402C-5697-4E1C-873F-D02D1690AC5C}">
        <p15:threadingInfo xmlns:p15="http://schemas.microsoft.com/office/powerpoint/2012/main" timeZoneBias="240">
          <p15:parentCm authorId="3" idx="15"/>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3" dt="2024-04-10T15:37:50.485" idx="3">
    <p:pos x="10" y="10"/>
    <p:text>Should "Identify a policy issue" be in the Staff row?</p:text>
    <p:extLst>
      <p:ext uri="{C676402C-5697-4E1C-873F-D02D1690AC5C}">
        <p15:threadingInfo xmlns:p15="http://schemas.microsoft.com/office/powerpoint/2012/main" timeZoneBias="240"/>
      </p:ext>
    </p:extLst>
  </p:cm>
  <p:cm authorId="3" dt="2024-04-23T17:13:52.456" idx="33">
    <p:pos x="10" y="106"/>
    <p:text>Carolyn reformatted this graphic but otherwise it's the same as Moira's</p:text>
    <p:extLst>
      <p:ext uri="{C676402C-5697-4E1C-873F-D02D1690AC5C}">
        <p15:threadingInfo xmlns:p15="http://schemas.microsoft.com/office/powerpoint/2012/main" timeZoneBias="240">
          <p15:parentCm authorId="3" idx="3"/>
        </p15:threadingInfo>
      </p:ext>
    </p:extLst>
  </p:cm>
  <p:cm authorId="4" dt="2024-04-24T09:34:03.041" idx="2">
    <p:pos x="1840" y="1476"/>
    <p:text>I'm not fully understanding the distinction between this box and the one in the staff row.  To me the joint excercise is the analysis, and the collection occurs at teh staff level.</p:text>
    <p:extLst>
      <p:ext uri="{C676402C-5697-4E1C-873F-D02D1690AC5C}">
        <p15:threadingInfo xmlns:p15="http://schemas.microsoft.com/office/powerpoint/2012/main" timeZoneBias="240"/>
      </p:ext>
    </p:extLst>
  </p:cm>
  <p:cm authorId="4" dt="2024-04-24T09:37:03.543" idx="3">
    <p:pos x="3934" y="1724"/>
    <p:text>Can we add "and evidence" at the end.  I think it wi important to include the word evidence on this slide</p:text>
    <p:extLst>
      <p:ext uri="{C676402C-5697-4E1C-873F-D02D1690AC5C}">
        <p15:threadingInfo xmlns:p15="http://schemas.microsoft.com/office/powerpoint/2012/main" timeZoneBias="240"/>
      </p:ext>
    </p:extLst>
  </p:cm>
  <p:cm authorId="4" dt="2024-04-24T09:38:15.493" idx="4">
    <p:pos x="3953" y="2210"/>
    <p:text>This might be another place to refer to evidence</p:text>
    <p:extLst>
      <p:ext uri="{C676402C-5697-4E1C-873F-D02D1690AC5C}">
        <p15:threadingInfo xmlns:p15="http://schemas.microsoft.com/office/powerpoint/2012/main" timeZoneBias="240"/>
      </p:ext>
    </p:extLst>
  </p:cm>
  <p:cm authorId="4" dt="2024-04-24T09:47:48.942" idx="7">
    <p:pos x="1173" y="1411"/>
    <p:text>Should there be an arrow from this box to the blue one above</p:text>
    <p:extLst>
      <p:ext uri="{C676402C-5697-4E1C-873F-D02D1690AC5C}">
        <p15:threadingInfo xmlns:p15="http://schemas.microsoft.com/office/powerpoint/2012/main" timeZoneBias="240"/>
      </p:ext>
    </p:extLst>
  </p:cm>
</p:cmLst>
</file>

<file path=ppt/comments/comment20.xml><?xml version="1.0" encoding="utf-8"?>
<p:cmLst xmlns:a="http://schemas.openxmlformats.org/drawingml/2006/main" xmlns:r="http://schemas.openxmlformats.org/officeDocument/2006/relationships" xmlns:p="http://schemas.openxmlformats.org/presentationml/2006/main">
  <p:cm authorId="3" dt="2024-04-22T15:38:48.889" idx="20">
    <p:pos x="4618" y="921"/>
    <p:text/>
    <p:extLst>
      <p:ext uri="{C676402C-5697-4E1C-873F-D02D1690AC5C}">
        <p15:threadingInfo xmlns:p15="http://schemas.microsoft.com/office/powerpoint/2012/main" timeZoneBias="240"/>
      </p:ext>
    </p:extLst>
  </p:cm>
  <p:cm authorId="4" dt="2024-04-24T17:54:43.537" idx="25">
    <p:pos x="1211" y="2631"/>
    <p:text>Interesting, this WAS a rec.</p:text>
    <p:extLst>
      <p:ext uri="{C676402C-5697-4E1C-873F-D02D1690AC5C}">
        <p15:threadingInfo xmlns:p15="http://schemas.microsoft.com/office/powerpoint/2012/main" timeZoneBias="240"/>
      </p:ext>
    </p:extLst>
  </p:cm>
  <p:cm authorId="3" dt="2024-05-19T14:04:52.928" idx="58">
    <p:pos x="1211" y="2727"/>
    <p:text>Hahaha</p:text>
    <p:extLst>
      <p:ext uri="{C676402C-5697-4E1C-873F-D02D1690AC5C}">
        <p15:threadingInfo xmlns:p15="http://schemas.microsoft.com/office/powerpoint/2012/main" timeZoneBias="240">
          <p15:parentCm authorId="4" idx="25"/>
        </p15:threadingInfo>
      </p:ext>
    </p:extLst>
  </p:cm>
</p:cmLst>
</file>

<file path=ppt/comments/comment21.xml><?xml version="1.0" encoding="utf-8"?>
<p:cmLst xmlns:a="http://schemas.openxmlformats.org/drawingml/2006/main" xmlns:r="http://schemas.openxmlformats.org/officeDocument/2006/relationships" xmlns:p="http://schemas.openxmlformats.org/presentationml/2006/main">
  <p:cm authorId="3" dt="2024-04-12T11:20:01.908" idx="16">
    <p:pos x="10" y="10"/>
    <p:text>Need to clarify maybe with some examples on this slide</p:text>
    <p:extLst>
      <p:ext uri="{C676402C-5697-4E1C-873F-D02D1690AC5C}">
        <p15:threadingInfo xmlns:p15="http://schemas.microsoft.com/office/powerpoint/2012/main" timeZoneBias="240"/>
      </p:ext>
    </p:extLst>
  </p:cm>
</p:cmLst>
</file>

<file path=ppt/comments/comment22.xml><?xml version="1.0" encoding="utf-8"?>
<p:cmLst xmlns:a="http://schemas.openxmlformats.org/drawingml/2006/main" xmlns:r="http://schemas.openxmlformats.org/officeDocument/2006/relationships" xmlns:p="http://schemas.openxmlformats.org/presentationml/2006/main">
  <p:cm authorId="3" dt="2024-04-22T15:56:43.061" idx="21">
    <p:pos x="1486" y="1157"/>
    <p:text>This is a new slide that I added</p:text>
    <p:extLst>
      <p:ext uri="{C676402C-5697-4E1C-873F-D02D1690AC5C}">
        <p15:threadingInfo xmlns:p15="http://schemas.microsoft.com/office/powerpoint/2012/main" timeZoneBias="240"/>
      </p:ext>
    </p:extLst>
  </p:cm>
  <p:cm authorId="4" dt="2024-04-24T17:57:04.033" idx="26">
    <p:pos x="476" y="1107"/>
    <p:text>Do we want to say that the teams identify them or that the prioirites are roganized by analytic team?</p:text>
    <p:extLst>
      <p:ext uri="{C676402C-5697-4E1C-873F-D02D1690AC5C}">
        <p15:threadingInfo xmlns:p15="http://schemas.microsoft.com/office/powerpoint/2012/main" timeZoneBias="240"/>
      </p:ext>
    </p:extLst>
  </p:cm>
  <p:cm authorId="3" dt="2024-05-19T15:53:01.357" idx="59">
    <p:pos x="476" y="1203"/>
    <p:text>Good thought, changed to organized</p:text>
    <p:extLst>
      <p:ext uri="{C676402C-5697-4E1C-873F-D02D1690AC5C}">
        <p15:threadingInfo xmlns:p15="http://schemas.microsoft.com/office/powerpoint/2012/main" timeZoneBias="240">
          <p15:parentCm authorId="4" idx="26"/>
        </p15:threadingInfo>
      </p:ext>
    </p:extLst>
  </p:cm>
  <p:cm authorId="4" dt="2024-04-24T17:58:13.177" idx="27">
    <p:pos x="1922" y="2010"/>
    <p:text>Why focus on three inputs?  Could we say several...and include Administration action</p:text>
    <p:extLst>
      <p:ext uri="{C676402C-5697-4E1C-873F-D02D1690AC5C}">
        <p15:threadingInfo xmlns:p15="http://schemas.microsoft.com/office/powerpoint/2012/main" timeZoneBias="240"/>
      </p:ext>
    </p:extLst>
  </p:cm>
  <p:cm authorId="3" dt="2024-05-19T15:55:40.128" idx="60">
    <p:pos x="1922" y="2106"/>
    <p:text>I like the idea of adding Admin action but thought we had been focusing on 3 primary. either way, this list works for me. let's see what Kate/Chris think.</p:text>
    <p:extLst>
      <p:ext uri="{C676402C-5697-4E1C-873F-D02D1690AC5C}">
        <p15:threadingInfo xmlns:p15="http://schemas.microsoft.com/office/powerpoint/2012/main" timeZoneBias="240">
          <p15:parentCm authorId="4" idx="27"/>
        </p15:threadingInfo>
      </p:ext>
    </p:extLst>
  </p:cm>
</p:cmLst>
</file>

<file path=ppt/comments/comment23.xml><?xml version="1.0" encoding="utf-8"?>
<p:cmLst xmlns:a="http://schemas.openxmlformats.org/drawingml/2006/main" xmlns:r="http://schemas.openxmlformats.org/officeDocument/2006/relationships" xmlns:p="http://schemas.openxmlformats.org/presentationml/2006/main">
  <p:cm authorId="3" dt="2024-04-22T19:58:37.422" idx="23">
    <p:pos x="3967" y="393"/>
    <p:text>Our strategic plan says January 2024 to September 2026</p:text>
    <p:extLst>
      <p:ext uri="{C676402C-5697-4E1C-873F-D02D1690AC5C}">
        <p15:threadingInfo xmlns:p15="http://schemas.microsoft.com/office/powerpoint/2012/main" timeZoneBias="240"/>
      </p:ext>
    </p:extLst>
  </p:cm>
  <p:cm authorId="3" dt="2024-04-22T20:09:22.407" idx="24">
    <p:pos x="10" y="10"/>
    <p:text>this is a new slide that I added</p:text>
    <p:extLst>
      <p:ext uri="{C676402C-5697-4E1C-873F-D02D1690AC5C}">
        <p15:threadingInfo xmlns:p15="http://schemas.microsoft.com/office/powerpoint/2012/main" timeZoneBias="240"/>
      </p:ext>
    </p:extLst>
  </p:cm>
</p:cmLst>
</file>

<file path=ppt/comments/comment24.xml><?xml version="1.0" encoding="utf-8"?>
<p:cmLst xmlns:a="http://schemas.openxmlformats.org/drawingml/2006/main" xmlns:r="http://schemas.openxmlformats.org/officeDocument/2006/relationships" xmlns:p="http://schemas.openxmlformats.org/presentationml/2006/main">
  <p:cm authorId="3" dt="2024-04-22T20:09:29.275" idx="25">
    <p:pos x="10" y="10"/>
    <p:text>this is a new slide that i added</p:text>
    <p:extLst>
      <p:ext uri="{C676402C-5697-4E1C-873F-D02D1690AC5C}">
        <p15:threadingInfo xmlns:p15="http://schemas.microsoft.com/office/powerpoint/2012/main" timeZoneBias="240"/>
      </p:ext>
    </p:extLst>
  </p:cm>
</p:cmLst>
</file>

<file path=ppt/comments/comment25.xml><?xml version="1.0" encoding="utf-8"?>
<p:cmLst xmlns:a="http://schemas.openxmlformats.org/drawingml/2006/main" xmlns:r="http://schemas.openxmlformats.org/officeDocument/2006/relationships" xmlns:p="http://schemas.openxmlformats.org/presentationml/2006/main">
  <p:cm authorId="3" dt="2024-04-23T17:29:48.072" idx="34">
    <p:pos x="10" y="10"/>
    <p:text>Is this first bullet still accurate and do we want to include it? Is it necessary to specify this?</p:text>
    <p:extLst>
      <p:ext uri="{C676402C-5697-4E1C-873F-D02D1690AC5C}">
        <p15:threadingInfo xmlns:p15="http://schemas.microsoft.com/office/powerpoint/2012/main" timeZoneBias="240"/>
      </p:ext>
    </p:extLst>
  </p:cm>
  <p:cm authorId="4" dt="2024-04-24T18:00:21.004" idx="28">
    <p:pos x="10" y="106"/>
    <p:text>Perhaps it can be reframed along the lines available staff resources. I think it is important to say that we have limited resources, IOW, we can't do everything adn have to make choices.</p:text>
    <p:extLst>
      <p:ext uri="{C676402C-5697-4E1C-873F-D02D1690AC5C}">
        <p15:threadingInfo xmlns:p15="http://schemas.microsoft.com/office/powerpoint/2012/main" timeZoneBias="240">
          <p15:parentCm authorId="3" idx="34"/>
        </p15:threadingInfo>
      </p:ext>
    </p:extLst>
  </p:cm>
  <p:cm authorId="4" dt="2024-04-25T20:56:32.642" idx="29">
    <p:pos x="246" y="2175"/>
    <p:text>What do you think about adding a bullet that says Projects can result in recommendations, be descriptive with no recommendations, monitoring policy developments</p:text>
    <p:extLst>
      <p:ext uri="{C676402C-5697-4E1C-873F-D02D1690AC5C}">
        <p15:threadingInfo xmlns:p15="http://schemas.microsoft.com/office/powerpoint/2012/main" timeZoneBias="240"/>
      </p:ext>
    </p:extLst>
  </p:cm>
  <p:cm authorId="3" dt="2024-05-19T16:08:31.051" idx="61">
    <p:pos x="246" y="2271"/>
    <p:text>Good call, added</p:text>
    <p:extLst>
      <p:ext uri="{C676402C-5697-4E1C-873F-D02D1690AC5C}">
        <p15:threadingInfo xmlns:p15="http://schemas.microsoft.com/office/powerpoint/2012/main" timeZoneBias="240">
          <p15:parentCm authorId="4" idx="29"/>
        </p15:threadingInfo>
      </p:ext>
    </p:extLst>
  </p:cm>
</p:cmLst>
</file>

<file path=ppt/comments/comment26.xml><?xml version="1.0" encoding="utf-8"?>
<p:cmLst xmlns:a="http://schemas.openxmlformats.org/drawingml/2006/main" xmlns:r="http://schemas.openxmlformats.org/officeDocument/2006/relationships" xmlns:p="http://schemas.openxmlformats.org/presentationml/2006/main">
  <p:cm authorId="4" dt="2024-04-25T21:06:38.931" idx="31">
    <p:pos x="2830" y="1332"/>
    <p:text>And points to discuss with fellow commissioners</p:text>
    <p:extLst>
      <p:ext uri="{C676402C-5697-4E1C-873F-D02D1690AC5C}">
        <p15:threadingInfo xmlns:p15="http://schemas.microsoft.com/office/powerpoint/2012/main" timeZoneBias="240"/>
      </p:ext>
    </p:extLst>
  </p:cm>
  <p:cm authorId="3" dt="2024-05-07T12:40:48.820" idx="41">
    <p:pos x="2830" y="1428"/>
    <p:text>Edited.</p:text>
    <p:extLst>
      <p:ext uri="{C676402C-5697-4E1C-873F-D02D1690AC5C}">
        <p15:threadingInfo xmlns:p15="http://schemas.microsoft.com/office/powerpoint/2012/main" timeZoneBias="240">
          <p15:parentCm authorId="4" idx="31"/>
        </p15:threadingInfo>
      </p:ext>
    </p:extLst>
  </p:cm>
  <p:cm authorId="4" dt="2024-04-25T21:07:31.913" idx="32">
    <p:pos x="3516" y="1518"/>
    <p:text>Should we put this bullet last?</p:text>
    <p:extLst>
      <p:ext uri="{C676402C-5697-4E1C-873F-D02D1690AC5C}">
        <p15:threadingInfo xmlns:p15="http://schemas.microsoft.com/office/powerpoint/2012/main" timeZoneBias="240"/>
      </p:ext>
    </p:extLst>
  </p:cm>
  <p:cm authorId="3" dt="2024-05-07T12:37:21.455" idx="40">
    <p:pos x="3516" y="1614"/>
    <p:text>Good idea, bullet 3 is now bullet 4.</p:text>
    <p:extLst>
      <p:ext uri="{C676402C-5697-4E1C-873F-D02D1690AC5C}">
        <p15:threadingInfo xmlns:p15="http://schemas.microsoft.com/office/powerpoint/2012/main" timeZoneBias="240">
          <p15:parentCm authorId="4" idx="32"/>
        </p15:threadingInfo>
      </p:ext>
    </p:extLst>
  </p:cm>
</p:cmLst>
</file>

<file path=ppt/comments/comment27.xml><?xml version="1.0" encoding="utf-8"?>
<p:cmLst xmlns:a="http://schemas.openxmlformats.org/drawingml/2006/main" xmlns:r="http://schemas.openxmlformats.org/officeDocument/2006/relationships" xmlns:p="http://schemas.openxmlformats.org/presentationml/2006/main">
  <p:cm authorId="4" dt="2024-04-25T21:10:12.799" idx="33">
    <p:pos x="3386" y="1087"/>
    <p:text>Do we think this means meeting memos?</p:text>
    <p:extLst>
      <p:ext uri="{C676402C-5697-4E1C-873F-D02D1690AC5C}">
        <p15:threadingInfo xmlns:p15="http://schemas.microsoft.com/office/powerpoint/2012/main" timeZoneBias="240"/>
      </p:ext>
    </p:extLst>
  </p:cm>
  <p:cm authorId="3" dt="2024-05-07T12:41:29.787" idx="42">
    <p:pos x="3386" y="1183"/>
    <p:text>I wasn't sure....maybe we could say "and other information from staff"?</p:text>
    <p:extLst>
      <p:ext uri="{C676402C-5697-4E1C-873F-D02D1690AC5C}">
        <p15:threadingInfo xmlns:p15="http://schemas.microsoft.com/office/powerpoint/2012/main" timeZoneBias="240">
          <p15:parentCm authorId="4" idx="33"/>
        </p15:threadingInfo>
      </p:ext>
    </p:extLst>
  </p:cm>
</p:cmLst>
</file>

<file path=ppt/comments/comment28.xml><?xml version="1.0" encoding="utf-8"?>
<p:cmLst xmlns:a="http://schemas.openxmlformats.org/drawingml/2006/main" xmlns:r="http://schemas.openxmlformats.org/officeDocument/2006/relationships" xmlns:p="http://schemas.openxmlformats.org/presentationml/2006/main">
  <p:cm authorId="4" dt="2024-04-25T21:14:50.199" idx="34">
    <p:pos x="2100" y="1537"/>
    <p:text>can we say confidential?</p:text>
    <p:extLst mod="1">
      <p:ext uri="{C676402C-5697-4E1C-873F-D02D1690AC5C}">
        <p15:threadingInfo xmlns:p15="http://schemas.microsoft.com/office/powerpoint/2012/main" timeZoneBias="240"/>
      </p:ext>
    </p:extLst>
  </p:cm>
  <p:cm authorId="3" dt="2024-05-07T12:41:41.511" idx="43">
    <p:pos x="2100" y="1633"/>
    <p:text>Yes, edited</p:text>
    <p:extLst>
      <p:ext uri="{C676402C-5697-4E1C-873F-D02D1690AC5C}">
        <p15:threadingInfo xmlns:p15="http://schemas.microsoft.com/office/powerpoint/2012/main" timeZoneBias="240">
          <p15:parentCm authorId="4" idx="34"/>
        </p15:threadingInfo>
      </p:ext>
    </p:extLst>
  </p:cm>
  <p:cm authorId="4" dt="2024-04-25T21:18:34.555" idx="35">
    <p:pos x="1498" y="2735"/>
    <p:text>Should this be a subbullet to the first bullet?</p:text>
    <p:extLst>
      <p:ext uri="{C676402C-5697-4E1C-873F-D02D1690AC5C}">
        <p15:threadingInfo xmlns:p15="http://schemas.microsoft.com/office/powerpoint/2012/main" timeZoneBias="240"/>
      </p:ext>
    </p:extLst>
  </p:cm>
  <p:cm authorId="3" dt="2024-05-07T12:43:11.209" idx="44">
    <p:pos x="1498" y="2831"/>
    <p:text>yes, moved.</p:text>
    <p:extLst>
      <p:ext uri="{C676402C-5697-4E1C-873F-D02D1690AC5C}">
        <p15:threadingInfo xmlns:p15="http://schemas.microsoft.com/office/powerpoint/2012/main" timeZoneBias="240">
          <p15:parentCm authorId="4" idx="35"/>
        </p15:threadingInfo>
      </p:ext>
    </p:extLst>
  </p:cm>
  <p:cm authorId="4" dt="2024-04-25T21:19:25.214" idx="36">
    <p:pos x="1162" y="2069"/>
    <p:text>Should this go last?</p:text>
    <p:extLst>
      <p:ext uri="{C676402C-5697-4E1C-873F-D02D1690AC5C}">
        <p15:threadingInfo xmlns:p15="http://schemas.microsoft.com/office/powerpoint/2012/main" timeZoneBias="240"/>
      </p:ext>
    </p:extLst>
  </p:cm>
  <p:cm authorId="3" dt="2024-05-07T12:45:33.921" idx="46">
    <p:pos x="1162" y="2165"/>
    <p:text>moved "public comment" to last on the list</p:text>
    <p:extLst>
      <p:ext uri="{C676402C-5697-4E1C-873F-D02D1690AC5C}">
        <p15:threadingInfo xmlns:p15="http://schemas.microsoft.com/office/powerpoint/2012/main" timeZoneBias="240">
          <p15:parentCm authorId="4" idx="36"/>
        </p15:threadingInfo>
      </p:ext>
    </p:extLst>
  </p:cm>
  <p:cm authorId="4" dt="2024-04-25T21:22:48.820" idx="37">
    <p:pos x="10" y="10"/>
    <p:text>Should we add a bullet about  votes</p:text>
    <p:extLst>
      <p:ext uri="{C676402C-5697-4E1C-873F-D02D1690AC5C}">
        <p15:threadingInfo xmlns:p15="http://schemas.microsoft.com/office/powerpoint/2012/main" timeZoneBias="240"/>
      </p:ext>
    </p:extLst>
  </p:cm>
  <p:cm authorId="3" dt="2024-05-07T12:45:23.862" idx="45">
    <p:pos x="10" y="106"/>
    <p:text>added</p:text>
    <p:extLst>
      <p:ext uri="{C676402C-5697-4E1C-873F-D02D1690AC5C}">
        <p15:threadingInfo xmlns:p15="http://schemas.microsoft.com/office/powerpoint/2012/main" timeZoneBias="240">
          <p15:parentCm authorId="4" idx="37"/>
        </p15:threadingInfo>
      </p:ext>
    </p:extLst>
  </p:cm>
</p:cmLst>
</file>

<file path=ppt/comments/comment29.xml><?xml version="1.0" encoding="utf-8"?>
<p:cmLst xmlns:a="http://schemas.openxmlformats.org/drawingml/2006/main" xmlns:r="http://schemas.openxmlformats.org/officeDocument/2006/relationships" xmlns:p="http://schemas.openxmlformats.org/presentationml/2006/main">
  <p:cm authorId="3" dt="2024-04-23T13:06:43.609" idx="27">
    <p:pos x="10" y="10"/>
    <p:text>I did not make any changes to this slide</p:text>
    <p:extLst>
      <p:ext uri="{C676402C-5697-4E1C-873F-D02D1690AC5C}">
        <p15:threadingInfo xmlns:p15="http://schemas.microsoft.com/office/powerpoint/2012/main" timeZoneBias="240"/>
      </p:ext>
    </p:extLst>
  </p:cm>
  <p:cm authorId="4" dt="2024-04-25T21:24:36.238" idx="38">
    <p:pos x="106" y="106"/>
    <p:text>The placemnet of this slide feels strange to me, but I don't have a good suggestion</p:text>
    <p:extLst>
      <p:ext uri="{C676402C-5697-4E1C-873F-D02D1690AC5C}">
        <p15:threadingInfo xmlns:p15="http://schemas.microsoft.com/office/powerpoint/2012/main" timeZoneBias="24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3" dt="2024-05-24T16:40:25.658" idx="68">
    <p:pos x="10" y="10"/>
    <p:text>added 5.24.24</p:text>
    <p:extLst>
      <p:ext uri="{C676402C-5697-4E1C-873F-D02D1690AC5C}">
        <p15:threadingInfo xmlns:p15="http://schemas.microsoft.com/office/powerpoint/2012/main" timeZoneBias="240"/>
      </p:ext>
    </p:extLst>
  </p:cm>
</p:cmLst>
</file>

<file path=ppt/comments/comment30.xml><?xml version="1.0" encoding="utf-8"?>
<p:cmLst xmlns:a="http://schemas.openxmlformats.org/drawingml/2006/main" xmlns:r="http://schemas.openxmlformats.org/officeDocument/2006/relationships" xmlns:p="http://schemas.openxmlformats.org/presentationml/2006/main">
  <p:cm authorId="4" dt="2024-04-25T21:33:23.172" idx="39">
    <p:pos x="1227" y="586"/>
    <p:text>Do we really have to say the first two bullets?  Couldn't we be more subtle?  Like:  Be aware that MACPAC meetings are covered by trade press, are transcribed, and have a broad virtual audience (e.g., congressional staff).  Remember that your comments are part of the public record reflecting the Commission's deliberations</p:text>
    <p:extLst>
      <p:ext uri="{C676402C-5697-4E1C-873F-D02D1690AC5C}">
        <p15:threadingInfo xmlns:p15="http://schemas.microsoft.com/office/powerpoint/2012/main" timeZoneBias="240"/>
      </p:ext>
    </p:extLst>
  </p:cm>
  <p:cm authorId="4" dt="2024-04-25T21:36:23.927" idx="40">
    <p:pos x="10" y="10"/>
    <p:text>Should we also include a bullet about scope: Remember that the scope of work is intentional and cannot always be expanded</p:text>
    <p:extLst>
      <p:ext uri="{C676402C-5697-4E1C-873F-D02D1690AC5C}">
        <p15:threadingInfo xmlns:p15="http://schemas.microsoft.com/office/powerpoint/2012/main" timeZoneBias="240"/>
      </p:ext>
    </p:extLst>
  </p:cm>
  <p:cm authorId="3" dt="2024-05-19T16:15:19.354" idx="62">
    <p:pos x="10" y="106"/>
    <p:text>added</p:text>
    <p:extLst>
      <p:ext uri="{C676402C-5697-4E1C-873F-D02D1690AC5C}">
        <p15:threadingInfo xmlns:p15="http://schemas.microsoft.com/office/powerpoint/2012/main" timeZoneBias="240">
          <p15:parentCm authorId="4" idx="40"/>
        </p15:threadingInfo>
      </p:ext>
    </p:extLst>
  </p:cm>
</p:cmLst>
</file>

<file path=ppt/comments/comment31.xml><?xml version="1.0" encoding="utf-8"?>
<p:cmLst xmlns:a="http://schemas.openxmlformats.org/drawingml/2006/main" xmlns:r="http://schemas.openxmlformats.org/officeDocument/2006/relationships" xmlns:p="http://schemas.openxmlformats.org/presentationml/2006/main">
  <p:cm authorId="3" dt="2024-04-23T13:11:21.381" idx="29">
    <p:pos x="1231" y="707"/>
    <p:text>Should we add something here about focusing on issues not in MACPAC's lane or that are political issues or that are in litigation?</p:text>
    <p:extLst mod="1">
      <p:ext uri="{C676402C-5697-4E1C-873F-D02D1690AC5C}">
        <p15:threadingInfo xmlns:p15="http://schemas.microsoft.com/office/powerpoint/2012/main" timeZoneBias="240"/>
      </p:ext>
    </p:extLst>
  </p:cm>
  <p:cm authorId="4" dt="2024-04-25T21:53:52.755" idx="41">
    <p:pos x="1231" y="803"/>
    <p:text>I added to 3rd bullet?</p:text>
    <p:extLst>
      <p:ext uri="{C676402C-5697-4E1C-873F-D02D1690AC5C}">
        <p15:threadingInfo xmlns:p15="http://schemas.microsoft.com/office/powerpoint/2012/main" timeZoneBias="240">
          <p15:parentCm authorId="3" idx="29"/>
        </p15:threadingInfo>
      </p:ext>
    </p:extLst>
  </p:cm>
  <p:cm authorId="3" dt="2024-05-19T16:17:46.106" idx="63">
    <p:pos x="1231" y="899"/>
    <p:text>Thanks, looks good</p:text>
    <p:extLst>
      <p:ext uri="{C676402C-5697-4E1C-873F-D02D1690AC5C}">
        <p15:threadingInfo xmlns:p15="http://schemas.microsoft.com/office/powerpoint/2012/main" timeZoneBias="240">
          <p15:parentCm authorId="3" idx="29"/>
        </p15:threadingInfo>
      </p:ext>
    </p:extLst>
  </p:cm>
</p:cmLst>
</file>

<file path=ppt/comments/comment32.xml><?xml version="1.0" encoding="utf-8"?>
<p:cmLst xmlns:a="http://schemas.openxmlformats.org/drawingml/2006/main" xmlns:r="http://schemas.openxmlformats.org/officeDocument/2006/relationships" xmlns:p="http://schemas.openxmlformats.org/presentationml/2006/main">
  <p:cm authorId="3" dt="2024-04-23T13:13:04.752" idx="30">
    <p:pos x="10" y="10"/>
    <p:text>Do these need a refresh?</p:text>
    <p:extLst>
      <p:ext uri="{C676402C-5697-4E1C-873F-D02D1690AC5C}">
        <p15:threadingInfo xmlns:p15="http://schemas.microsoft.com/office/powerpoint/2012/main" timeZoneBias="240"/>
      </p:ext>
    </p:extLst>
  </p:cm>
  <p:cm authorId="3" dt="2024-05-20T09:33:23.140" idx="64">
    <p:pos x="10" y="106"/>
    <p:text>DELETE. I'm inclined to delete this slide and the next. These quotes are dated...I can't trace them back to specific Commissioners. I looked back at the offboarding we did with Darin and Bill and Martha in April 2023 and quotable points like the ones shown here didn't emerge. Thoughts?</p:text>
    <p:extLst>
      <p:ext uri="{C676402C-5697-4E1C-873F-D02D1690AC5C}">
        <p15:threadingInfo xmlns:p15="http://schemas.microsoft.com/office/powerpoint/2012/main" timeZoneBias="240">
          <p15:parentCm authorId="3" idx="30"/>
        </p15:threadingInfo>
      </p:ext>
    </p:extLst>
  </p:cm>
</p:cmLst>
</file>

<file path=ppt/comments/comment33.xml><?xml version="1.0" encoding="utf-8"?>
<p:cmLst xmlns:a="http://schemas.openxmlformats.org/drawingml/2006/main" xmlns:r="http://schemas.openxmlformats.org/officeDocument/2006/relationships" xmlns:p="http://schemas.openxmlformats.org/presentationml/2006/main">
  <p:cm authorId="3" dt="2024-04-23T13:13:13.996" idx="31">
    <p:pos x="10" y="10"/>
    <p:text>Do these need a refresh?</p:text>
    <p:extLst>
      <p:ext uri="{C676402C-5697-4E1C-873F-D02D1690AC5C}">
        <p15:threadingInfo xmlns:p15="http://schemas.microsoft.com/office/powerpoint/2012/main" timeZoneBias="240"/>
      </p:ext>
    </p:extLst>
  </p:cm>
  <p:cm authorId="4" dt="2024-04-25T21:58:13.271" idx="42">
    <p:pos x="10" y="106"/>
    <p:text>I don't think it would hurt. I'm not sure how helpeful all the commentary is</p:text>
    <p:extLst>
      <p:ext uri="{C676402C-5697-4E1C-873F-D02D1690AC5C}">
        <p15:threadingInfo xmlns:p15="http://schemas.microsoft.com/office/powerpoint/2012/main" timeZoneBias="240">
          <p15:parentCm authorId="3" idx="31"/>
        </p15:threadingInfo>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3" dt="2024-04-10T15:42:37.365" idx="5">
    <p:pos x="10" y="10"/>
    <p:text>This figure is the same as 2023, but Carolyn cleaned up the formatting</p:text>
    <p:extLst>
      <p:ext uri="{C676402C-5697-4E1C-873F-D02D1690AC5C}">
        <p15:threadingInfo xmlns:p15="http://schemas.microsoft.com/office/powerpoint/2012/main" timeZoneBias="240"/>
      </p:ext>
    </p:extLst>
  </p:cm>
  <p:cm authorId="4" dt="2024-04-24T09:47:41.748" idx="6">
    <p:pos x="10" y="106"/>
    <p:text>This is essentially the figure from slide 10 rotated 90 degrees. Is there a way to use the figure from slide 10 for consistency?</p:text>
    <p:extLst>
      <p:ext uri="{C676402C-5697-4E1C-873F-D02D1690AC5C}">
        <p15:threadingInfo xmlns:p15="http://schemas.microsoft.com/office/powerpoint/2012/main" timeZoneBias="240">
          <p15:parentCm authorId="3" idx="5"/>
        </p15:threadingInfo>
      </p:ext>
    </p:extLst>
  </p:cm>
  <p:cm authorId="3" dt="2024-05-20T09:50:32.594" idx="66">
    <p:pos x="10" y="202"/>
    <p:text>Carolyn, could you replace this figure with the one on slide 10? I'll then put the text in the bubbles into a text slide that follows this one</p:text>
    <p:extLst>
      <p:ext uri="{C676402C-5697-4E1C-873F-D02D1690AC5C}">
        <p15:threadingInfo xmlns:p15="http://schemas.microsoft.com/office/powerpoint/2012/main" timeZoneBias="240">
          <p15:parentCm authorId="3" idx="5"/>
        </p15:threadingInfo>
      </p:ext>
    </p:extLst>
  </p:cm>
  <p:cm authorId="3" dt="2024-05-24T16:26:38.412" idx="67">
    <p:pos x="106" y="106"/>
    <p:text>DELETE</p:text>
    <p:extLst>
      <p:ext uri="{C676402C-5697-4E1C-873F-D02D1690AC5C}">
        <p15:threadingInfo xmlns:p15="http://schemas.microsoft.com/office/powerpoint/2012/main" timeZoneBias="24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3" dt="2024-04-10T15:38:59.102" idx="4">
    <p:pos x="10" y="10"/>
    <p:text>Suggest moving "Identify a policy issue" to the Staff row</p:text>
    <p:extLst>
      <p:ext uri="{C676402C-5697-4E1C-873F-D02D1690AC5C}">
        <p15:threadingInfo xmlns:p15="http://schemas.microsoft.com/office/powerpoint/2012/main" timeZoneBias="240"/>
      </p:ext>
    </p:extLst>
  </p:cm>
  <p:cm authorId="4" dt="2024-04-24T09:51:03.873" idx="9">
    <p:pos x="106" y="106"/>
    <p:text/>
    <p:extLst>
      <p:ext uri="{C676402C-5697-4E1C-873F-D02D1690AC5C}">
        <p15:threadingInfo xmlns:p15="http://schemas.microsoft.com/office/powerpoint/2012/main" timeZoneBias="240"/>
      </p:ext>
    </p:extLst>
  </p:cm>
  <p:cm authorId="3" dt="2024-05-19T13:45:22.936" idx="48">
    <p:pos x="202" y="202"/>
    <p:text>Carolyn, can you make sure the spacing of the heading fits with this figure?</p:text>
    <p:extLst>
      <p:ext uri="{C676402C-5697-4E1C-873F-D02D1690AC5C}">
        <p15:threadingInfo xmlns:p15="http://schemas.microsoft.com/office/powerpoint/2012/main" timeZoneBias="24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5" dt="2024-05-29T10:23:15.216" idx="2">
    <p:pos x="10" y="10"/>
    <p:text>This cont. slide does not have the same title wording as the previous slide</p:text>
    <p:extLst>
      <p:ext uri="{C676402C-5697-4E1C-873F-D02D1690AC5C}">
        <p15:threadingInfo xmlns:p15="http://schemas.microsoft.com/office/powerpoint/2012/main" timeZoneBias="24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3" dt="2024-04-11T13:40:01.816" idx="9">
    <p:pos x="5645" y="450"/>
    <p:text>Carolyn, could you highlight the "Frame a policy question" box in the Joint row in some way?</p:text>
    <p:extLst mod="1">
      <p:ext uri="{C676402C-5697-4E1C-873F-D02D1690AC5C}">
        <p15:threadingInfo xmlns:p15="http://schemas.microsoft.com/office/powerpoint/2012/main" timeZoneBias="24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4" dt="2024-04-24T09:57:17.020" idx="12">
    <p:pos x="1301" y="1398"/>
    <p:text>Could this say: Significant to Medicaid and CHIP, and within MACPAC's statutory aurhority</p:text>
    <p:extLst>
      <p:ext uri="{C676402C-5697-4E1C-873F-D02D1690AC5C}">
        <p15:threadingInfo xmlns:p15="http://schemas.microsoft.com/office/powerpoint/2012/main" timeZoneBias="240"/>
      </p:ext>
    </p:extLst>
  </p:cm>
  <p:cm authorId="3" dt="2024-05-19T13:48:55.249" idx="49">
    <p:pos x="1301" y="1494"/>
    <p:text>Good call. edited.</p:text>
    <p:extLst>
      <p:ext uri="{C676402C-5697-4E1C-873F-D02D1690AC5C}">
        <p15:threadingInfo xmlns:p15="http://schemas.microsoft.com/office/powerpoint/2012/main" timeZoneBias="240">
          <p15:parentCm authorId="4" idx="12"/>
        </p15:threadingInfo>
      </p:ext>
    </p:extLst>
  </p:cm>
  <p:cm authorId="4" dt="2024-04-24T09:58:21.604" idx="13">
    <p:pos x="4948" y="1757"/>
    <p:text>perhaps redundant, but commissioners have historically asked about topics for which there are no data. case in point unwinding</p:text>
    <p:extLst>
      <p:ext uri="{C676402C-5697-4E1C-873F-D02D1690AC5C}">
        <p15:threadingInfo xmlns:p15="http://schemas.microsoft.com/office/powerpoint/2012/main" timeZoneBias="240"/>
      </p:ext>
    </p:extLst>
  </p:cm>
  <p:cm authorId="4" dt="2024-04-24T09:59:38.167" idx="14">
    <p:pos x="2560" y="2479"/>
    <p:text>How do we think about this since we don't always get to recs?  Could this say the answer... can be a recommendation or lead to one....</p:text>
    <p:extLst>
      <p:ext uri="{C676402C-5697-4E1C-873F-D02D1690AC5C}">
        <p15:threadingInfo xmlns:p15="http://schemas.microsoft.com/office/powerpoint/2012/main" timeZoneBias="240"/>
      </p:ext>
    </p:extLst>
  </p:cm>
  <p:cm authorId="3" dt="2024-05-19T13:49:00.050" idx="50">
    <p:pos x="2560" y="2575"/>
    <p:text>Edited.</p:text>
    <p:extLst>
      <p:ext uri="{C676402C-5697-4E1C-873F-D02D1690AC5C}">
        <p15:threadingInfo xmlns:p15="http://schemas.microsoft.com/office/powerpoint/2012/main" timeZoneBias="240">
          <p15:parentCm authorId="4" idx="14"/>
        </p15:threadingInfo>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4" dt="2024-04-24T12:21:47.712" idx="16">
    <p:pos x="296" y="777"/>
    <p:text>I feel like there may be a stronger example we could use that isn't a yes/no quesstion</p:text>
    <p:extLst mod="1">
      <p:ext uri="{C676402C-5697-4E1C-873F-D02D1690AC5C}">
        <p15:threadingInfo xmlns:p15="http://schemas.microsoft.com/office/powerpoint/2012/main" timeZoneBias="240"/>
      </p:ext>
    </p:extLst>
  </p:cm>
  <p:cm authorId="3" dt="2024-05-19T13:51:04.857" idx="51">
    <p:pos x="296" y="873"/>
    <p:text>That makes sense. I rewrote it. Thoughts?</p:text>
    <p:extLst>
      <p:ext uri="{C676402C-5697-4E1C-873F-D02D1690AC5C}">
        <p15:threadingInfo xmlns:p15="http://schemas.microsoft.com/office/powerpoint/2012/main" timeZoneBias="240">
          <p15:parentCm authorId="4" idx="16"/>
        </p15:threadingInfo>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970939" y="0"/>
            <a:ext cx="3037840" cy="464820"/>
          </a:xfrm>
          <a:prstGeom prst="rect">
            <a:avLst/>
          </a:prstGeom>
        </p:spPr>
        <p:txBody>
          <a:bodyPr vert="horz" lIns="93176" tIns="46588" rIns="93176" bIns="46588" rtlCol="0"/>
          <a:lstStyle>
            <a:lvl1pPr algn="r">
              <a:defRPr sz="1200"/>
            </a:lvl1pPr>
          </a:lstStyle>
          <a:p>
            <a:endParaRPr lang="en-US" dirty="0"/>
          </a:p>
        </p:txBody>
      </p:sp>
      <p:sp>
        <p:nvSpPr>
          <p:cNvPr id="4" name="Footer Placeholder 3"/>
          <p:cNvSpPr>
            <a:spLocks noGrp="1"/>
          </p:cNvSpPr>
          <p:nvPr>
            <p:ph type="ftr" sz="quarter" idx="2"/>
          </p:nvPr>
        </p:nvSpPr>
        <p:spPr>
          <a:xfrm>
            <a:off x="0" y="8829966"/>
            <a:ext cx="3037840" cy="464820"/>
          </a:xfrm>
          <a:prstGeom prst="rect">
            <a:avLst/>
          </a:prstGeom>
        </p:spPr>
        <p:txBody>
          <a:bodyPr vert="horz" lIns="93176" tIns="46588" rIns="93176" bIns="4658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9" y="8829966"/>
            <a:ext cx="3037840" cy="464820"/>
          </a:xfrm>
          <a:prstGeom prst="rect">
            <a:avLst/>
          </a:prstGeom>
        </p:spPr>
        <p:txBody>
          <a:bodyPr vert="horz" lIns="93176" tIns="46588" rIns="93176" bIns="46588" rtlCol="0" anchor="b"/>
          <a:lstStyle>
            <a:lvl1pPr algn="r">
              <a:defRPr sz="1200"/>
            </a:lvl1pPr>
          </a:lstStyle>
          <a:p>
            <a:fld id="{D1403816-A8A4-A641-8D89-F95FCC5FCAE5}" type="slidenum">
              <a:rPr lang="en-US" smtClean="0"/>
              <a:pPr/>
              <a:t>‹#›</a:t>
            </a:fld>
            <a:endParaRPr lang="en-US" dirty="0"/>
          </a:p>
        </p:txBody>
      </p:sp>
      <p:sp>
        <p:nvSpPr>
          <p:cNvPr id="8" name="Header Placeholder 7"/>
          <p:cNvSpPr>
            <a:spLocks noGrp="1"/>
          </p:cNvSpPr>
          <p:nvPr>
            <p:ph type="hdr" sz="quarter"/>
          </p:nvPr>
        </p:nvSpPr>
        <p:spPr>
          <a:xfrm>
            <a:off x="0" y="0"/>
            <a:ext cx="3037840" cy="464820"/>
          </a:xfrm>
          <a:prstGeom prst="rect">
            <a:avLst/>
          </a:prstGeom>
        </p:spPr>
        <p:txBody>
          <a:bodyPr vert="horz" lIns="93176" tIns="46588" rIns="93176" bIns="46588" rtlCol="0"/>
          <a:lstStyle>
            <a:lvl1pPr algn="l">
              <a:defRPr sz="1200"/>
            </a:lvl1pPr>
          </a:lstStyle>
          <a:p>
            <a:endParaRPr lang="en-US" dirty="0"/>
          </a:p>
        </p:txBody>
      </p:sp>
    </p:spTree>
    <p:extLst>
      <p:ext uri="{BB962C8B-B14F-4D97-AF65-F5344CB8AC3E}">
        <p14:creationId xmlns:p14="http://schemas.microsoft.com/office/powerpoint/2010/main" val="1332519281"/>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970939" y="0"/>
            <a:ext cx="3037840" cy="464820"/>
          </a:xfrm>
          <a:prstGeom prst="rect">
            <a:avLst/>
          </a:prstGeom>
        </p:spPr>
        <p:txBody>
          <a:bodyPr vert="horz" lIns="93176" tIns="46588" rIns="93176" bIns="46588" rtlCol="0"/>
          <a:lstStyle>
            <a:lvl1pPr algn="r">
              <a:defRPr sz="1200"/>
            </a:lvl1pPr>
          </a:lstStyle>
          <a:p>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6" tIns="46588" rIns="93176" bIns="46588" rtlCol="0" anchor="ctr"/>
          <a:lstStyle/>
          <a:p>
            <a:endParaRPr lang="en-US" dirty="0"/>
          </a:p>
        </p:txBody>
      </p:sp>
      <p:sp>
        <p:nvSpPr>
          <p:cNvPr id="5" name="Notes Placeholder 4"/>
          <p:cNvSpPr>
            <a:spLocks noGrp="1"/>
          </p:cNvSpPr>
          <p:nvPr>
            <p:ph type="body" sz="quarter" idx="3"/>
          </p:nvPr>
        </p:nvSpPr>
        <p:spPr>
          <a:xfrm>
            <a:off x="701041" y="4415791"/>
            <a:ext cx="5608320" cy="4183380"/>
          </a:xfrm>
          <a:prstGeom prst="rect">
            <a:avLst/>
          </a:prstGeom>
        </p:spPr>
        <p:txBody>
          <a:bodyPr vert="horz" lIns="93176" tIns="46588" rIns="93176" bIns="4658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6"/>
            <a:ext cx="3037840" cy="464820"/>
          </a:xfrm>
          <a:prstGeom prst="rect">
            <a:avLst/>
          </a:prstGeom>
        </p:spPr>
        <p:txBody>
          <a:bodyPr vert="horz" lIns="93176" tIns="46588" rIns="93176" bIns="46588"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9" y="8829966"/>
            <a:ext cx="3037840" cy="464820"/>
          </a:xfrm>
          <a:prstGeom prst="rect">
            <a:avLst/>
          </a:prstGeom>
        </p:spPr>
        <p:txBody>
          <a:bodyPr vert="horz" lIns="93176" tIns="46588" rIns="93176" bIns="46588" rtlCol="0" anchor="b"/>
          <a:lstStyle>
            <a:lvl1pPr algn="r">
              <a:defRPr sz="1200"/>
            </a:lvl1pPr>
          </a:lstStyle>
          <a:p>
            <a:fld id="{1C6DB9A3-8929-524D-827B-6423D01948C5}" type="slidenum">
              <a:rPr lang="en-US" smtClean="0"/>
              <a:pPr/>
              <a:t>‹#›</a:t>
            </a:fld>
            <a:endParaRPr lang="en-US" dirty="0"/>
          </a:p>
        </p:txBody>
      </p:sp>
      <p:sp>
        <p:nvSpPr>
          <p:cNvPr id="9" name="Header Placeholder 8"/>
          <p:cNvSpPr>
            <a:spLocks noGrp="1"/>
          </p:cNvSpPr>
          <p:nvPr>
            <p:ph type="hdr" sz="quarter"/>
          </p:nvPr>
        </p:nvSpPr>
        <p:spPr>
          <a:xfrm>
            <a:off x="0" y="0"/>
            <a:ext cx="3037840" cy="464820"/>
          </a:xfrm>
          <a:prstGeom prst="rect">
            <a:avLst/>
          </a:prstGeom>
        </p:spPr>
        <p:txBody>
          <a:bodyPr vert="horz" lIns="93176" tIns="46588" rIns="93176" bIns="46588" rtlCol="0"/>
          <a:lstStyle>
            <a:lvl1pPr algn="l">
              <a:defRPr sz="1200"/>
            </a:lvl1pPr>
          </a:lstStyle>
          <a:p>
            <a:endParaRPr lang="en-US" dirty="0"/>
          </a:p>
        </p:txBody>
      </p:sp>
    </p:spTree>
    <p:extLst>
      <p:ext uri="{BB962C8B-B14F-4D97-AF65-F5344CB8AC3E}">
        <p14:creationId xmlns:p14="http://schemas.microsoft.com/office/powerpoint/2010/main" val="2207169720"/>
      </p:ext>
    </p:extLst>
  </p:cSld>
  <p:clrMap bg1="lt1" tx1="dk1" bg2="lt2" tx2="dk2" accent1="accent1" accent2="accent2" accent3="accent3" accent4="accent4" accent5="accent5" accent6="accent6" hlink="hlink" folHlink="folHlink"/>
  <p:hf hdr="0" ft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latin typeface="Roboto Regular"/>
                <a:cs typeface="Roboto Regular"/>
              </a:rPr>
              <a:t>Presentation Title: Title Case, Arial Bold, 40pt, dark blue (can be smaller for long titles)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latin typeface="Roboto Regular"/>
                <a:cs typeface="Roboto Regular"/>
              </a:rPr>
              <a:t>Subtitle: Sentence Case, Arial, 20pt, black– may need to manually adjust position up or down depending on how many lines of text the Presentation Title is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latin typeface="Roboto Regular"/>
                <a:cs typeface="Roboto Regular"/>
              </a:rPr>
              <a:t>Author’s Name: Arial, 20pt, black – divider line position should be above the Authors and can be manually adjusted if needed.</a:t>
            </a:r>
          </a:p>
          <a:p>
            <a:endParaRPr lang="en-US" dirty="0"/>
          </a:p>
          <a:p>
            <a:r>
              <a:rPr lang="en-US" dirty="0"/>
              <a:t>Handouts</a:t>
            </a:r>
            <a:r>
              <a:rPr lang="en-US" baseline="0" dirty="0"/>
              <a:t> provided in 508 compliant format for </a:t>
            </a:r>
            <a:r>
              <a:rPr lang="en-US" dirty="0"/>
              <a:t>a PowerPoint presentation must be printed in outline view.</a:t>
            </a:r>
            <a:endParaRPr lang="en-US" baseline="0" dirty="0">
              <a:solidFill>
                <a:srgbClr val="FF0000"/>
              </a:solidFill>
            </a:endParaRPr>
          </a:p>
          <a:p>
            <a:endParaRPr lang="en-US" baseline="0" dirty="0">
              <a:solidFill>
                <a:srgbClr val="FF0000"/>
              </a:solidFill>
            </a:endParaRPr>
          </a:p>
          <a:p>
            <a:r>
              <a:rPr lang="en-US" baseline="0" dirty="0">
                <a:solidFill>
                  <a:srgbClr val="FF0000"/>
                </a:solidFill>
              </a:rPr>
              <a:t>Select File Tab &gt; Save and Send &gt; Create Handouts</a:t>
            </a:r>
          </a:p>
          <a:p>
            <a:endParaRPr lang="en-US" baseline="0" dirty="0">
              <a:solidFill>
                <a:srgbClr val="FF0000"/>
              </a:solidFill>
            </a:endParaRPr>
          </a:p>
          <a:p>
            <a:r>
              <a:rPr lang="en-US" baseline="0" dirty="0">
                <a:solidFill>
                  <a:srgbClr val="FF0000"/>
                </a:solidFill>
              </a:rPr>
              <a:t>There are several options to choose from―selecting “Outline Only” saves just the text from the slides.</a:t>
            </a:r>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1</a:t>
            </a:fld>
            <a:endParaRPr lang="en-US" dirty="0"/>
          </a:p>
        </p:txBody>
      </p:sp>
    </p:spTree>
    <p:extLst>
      <p:ext uri="{BB962C8B-B14F-4D97-AF65-F5344CB8AC3E}">
        <p14:creationId xmlns:p14="http://schemas.microsoft.com/office/powerpoint/2010/main" val="24263578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Roboto Regular"/>
              <a:cs typeface="Roboto Regular"/>
            </a:endParaRPr>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10</a:t>
            </a:fld>
            <a:endParaRPr lang="en-US" dirty="0"/>
          </a:p>
        </p:txBody>
      </p:sp>
    </p:spTree>
    <p:extLst>
      <p:ext uri="{BB962C8B-B14F-4D97-AF65-F5344CB8AC3E}">
        <p14:creationId xmlns:p14="http://schemas.microsoft.com/office/powerpoint/2010/main" val="2176171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Need to update the #s on this slide</a:t>
            </a:r>
          </a:p>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11</a:t>
            </a:fld>
            <a:endParaRPr lang="en-US" dirty="0"/>
          </a:p>
        </p:txBody>
      </p:sp>
    </p:spTree>
    <p:extLst>
      <p:ext uri="{BB962C8B-B14F-4D97-AF65-F5344CB8AC3E}">
        <p14:creationId xmlns:p14="http://schemas.microsoft.com/office/powerpoint/2010/main" val="4073598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12</a:t>
            </a:fld>
            <a:endParaRPr lang="en-US" dirty="0"/>
          </a:p>
        </p:txBody>
      </p:sp>
    </p:spTree>
    <p:extLst>
      <p:ext uri="{BB962C8B-B14F-4D97-AF65-F5344CB8AC3E}">
        <p14:creationId xmlns:p14="http://schemas.microsoft.com/office/powerpoint/2010/main" val="14985524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Carolyn to check the formatting on this slide</a:t>
            </a:r>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13</a:t>
            </a:fld>
            <a:endParaRPr lang="en-US" dirty="0"/>
          </a:p>
        </p:txBody>
      </p:sp>
    </p:spTree>
    <p:extLst>
      <p:ext uri="{BB962C8B-B14F-4D97-AF65-F5344CB8AC3E}">
        <p14:creationId xmlns:p14="http://schemas.microsoft.com/office/powerpoint/2010/main" val="32500746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14</a:t>
            </a:fld>
            <a:endParaRPr lang="en-US" dirty="0"/>
          </a:p>
        </p:txBody>
      </p:sp>
    </p:spTree>
    <p:extLst>
      <p:ext uri="{BB962C8B-B14F-4D97-AF65-F5344CB8AC3E}">
        <p14:creationId xmlns:p14="http://schemas.microsoft.com/office/powerpoint/2010/main" val="22143469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Slide Title: Title Case, Arial Bold, 30pt, dark blue</a:t>
            </a:r>
          </a:p>
          <a:p>
            <a:pPr defTabSz="465880">
              <a:defRPr/>
            </a:pPr>
            <a:r>
              <a:rPr lang="en-US" baseline="0" dirty="0">
                <a:latin typeface="Roboto Regular"/>
                <a:cs typeface="Roboto Regular"/>
              </a:rPr>
              <a:t>Subtitle Text: Arial Bold, 24pt, green</a:t>
            </a:r>
          </a:p>
          <a:p>
            <a:pPr marL="0" marR="0" lvl="0" indent="0" algn="l" defTabSz="465880" rtl="0" eaLnBrk="1" fontAlgn="auto" latinLnBrk="0" hangingPunct="1">
              <a:lnSpc>
                <a:spcPct val="100000"/>
              </a:lnSpc>
              <a:spcBef>
                <a:spcPts val="0"/>
              </a:spcBef>
              <a:spcAft>
                <a:spcPts val="0"/>
              </a:spcAft>
              <a:buClrTx/>
              <a:buSzTx/>
              <a:buFontTx/>
              <a:buNone/>
              <a:tabLst/>
              <a:defRPr/>
            </a:pPr>
            <a:r>
              <a:rPr lang="en-US" baseline="0" dirty="0">
                <a:latin typeface="Roboto Regular"/>
                <a:cs typeface="Roboto Regular"/>
              </a:rPr>
              <a:t>Bullet Level 1 Text: Arial, 20pt, black</a:t>
            </a:r>
          </a:p>
          <a:p>
            <a:pPr marL="0" marR="0" lvl="0" indent="0" algn="l" defTabSz="465880" rtl="0" eaLnBrk="1" fontAlgn="auto" latinLnBrk="0" hangingPunct="1">
              <a:lnSpc>
                <a:spcPct val="100000"/>
              </a:lnSpc>
              <a:spcBef>
                <a:spcPts val="0"/>
              </a:spcBef>
              <a:spcAft>
                <a:spcPts val="0"/>
              </a:spcAft>
              <a:buClrTx/>
              <a:buSzTx/>
              <a:buFontTx/>
              <a:buNone/>
              <a:tabLst/>
              <a:defRPr/>
            </a:pPr>
            <a:r>
              <a:rPr lang="en-US" baseline="0" dirty="0">
                <a:latin typeface="Roboto Regular"/>
                <a:cs typeface="Roboto Regular"/>
              </a:rPr>
              <a:t>Bullet Level 2 Text: Arial, 16pt, black</a:t>
            </a:r>
          </a:p>
          <a:p>
            <a:pPr marL="0" marR="0" lvl="0" indent="0" algn="l" defTabSz="465880" rtl="0" eaLnBrk="1" fontAlgn="auto" latinLnBrk="0" hangingPunct="1">
              <a:lnSpc>
                <a:spcPct val="100000"/>
              </a:lnSpc>
              <a:spcBef>
                <a:spcPts val="0"/>
              </a:spcBef>
              <a:spcAft>
                <a:spcPts val="0"/>
              </a:spcAft>
              <a:buClrTx/>
              <a:buSzTx/>
              <a:buFontTx/>
              <a:buNone/>
              <a:tabLst/>
              <a:defRPr/>
            </a:pPr>
            <a:r>
              <a:rPr lang="en-US" baseline="0" dirty="0">
                <a:latin typeface="Roboto Regular"/>
                <a:cs typeface="Roboto Regular"/>
              </a:rPr>
              <a:t>Bullet Level 3 Text: Arial, 16pt, black</a:t>
            </a:r>
          </a:p>
          <a:p>
            <a:pPr marL="0" marR="0" lvl="0" indent="0" algn="l" defTabSz="465880" rtl="0" eaLnBrk="1" fontAlgn="auto" latinLnBrk="0" hangingPunct="1">
              <a:lnSpc>
                <a:spcPct val="100000"/>
              </a:lnSpc>
              <a:spcBef>
                <a:spcPts val="0"/>
              </a:spcBef>
              <a:spcAft>
                <a:spcPts val="0"/>
              </a:spcAft>
              <a:buClrTx/>
              <a:buSzTx/>
              <a:buFontTx/>
              <a:buNone/>
              <a:tabLst/>
              <a:defRPr/>
            </a:pPr>
            <a:endParaRPr lang="en-US" baseline="0" dirty="0">
              <a:latin typeface="Roboto Regular"/>
              <a:cs typeface="Roboto Regular"/>
            </a:endParaRPr>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15</a:t>
            </a:fld>
            <a:endParaRPr lang="en-US" dirty="0"/>
          </a:p>
        </p:txBody>
      </p:sp>
    </p:spTree>
    <p:extLst>
      <p:ext uri="{BB962C8B-B14F-4D97-AF65-F5344CB8AC3E}">
        <p14:creationId xmlns:p14="http://schemas.microsoft.com/office/powerpoint/2010/main" val="41576215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Roboto Regular"/>
                <a:cs typeface="Roboto Regular"/>
              </a:rPr>
              <a:t>Ask Carolyn for help with this graphic</a:t>
            </a:r>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16</a:t>
            </a:fld>
            <a:endParaRPr lang="en-US" dirty="0"/>
          </a:p>
        </p:txBody>
      </p:sp>
    </p:spTree>
    <p:extLst>
      <p:ext uri="{BB962C8B-B14F-4D97-AF65-F5344CB8AC3E}">
        <p14:creationId xmlns:p14="http://schemas.microsoft.com/office/powerpoint/2010/main" val="3629630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Slide Title: Title Case, Arial Bold, 30pt, dark blue</a:t>
            </a:r>
          </a:p>
          <a:p>
            <a:pPr defTabSz="465880">
              <a:defRPr/>
            </a:pPr>
            <a:r>
              <a:rPr lang="en-US" baseline="0" dirty="0">
                <a:latin typeface="Roboto Regular"/>
                <a:cs typeface="Roboto Regular"/>
              </a:rPr>
              <a:t>Paragraph Text: Arial, 20pt, black</a:t>
            </a:r>
          </a:p>
          <a:p>
            <a:pPr marL="0" marR="0" lvl="0" indent="0" algn="l" defTabSz="465880" rtl="0" eaLnBrk="1" fontAlgn="auto" latinLnBrk="0" hangingPunct="1">
              <a:lnSpc>
                <a:spcPct val="100000"/>
              </a:lnSpc>
              <a:spcBef>
                <a:spcPts val="0"/>
              </a:spcBef>
              <a:spcAft>
                <a:spcPts val="0"/>
              </a:spcAft>
              <a:buClrTx/>
              <a:buSzTx/>
              <a:buFontTx/>
              <a:buNone/>
              <a:tabLst/>
              <a:defRPr/>
            </a:pPr>
            <a:r>
              <a:rPr lang="en-US" baseline="0" dirty="0">
                <a:latin typeface="Roboto Regular"/>
                <a:cs typeface="Roboto Regular"/>
              </a:rPr>
              <a:t>Bullet Level 1 Text: Arial, 20pt, black</a:t>
            </a:r>
          </a:p>
          <a:p>
            <a:pPr marL="0" marR="0" lvl="0" indent="0" algn="l" defTabSz="465880" rtl="0" eaLnBrk="1" fontAlgn="auto" latinLnBrk="0" hangingPunct="1">
              <a:lnSpc>
                <a:spcPct val="100000"/>
              </a:lnSpc>
              <a:spcBef>
                <a:spcPts val="0"/>
              </a:spcBef>
              <a:spcAft>
                <a:spcPts val="0"/>
              </a:spcAft>
              <a:buClrTx/>
              <a:buSzTx/>
              <a:buFontTx/>
              <a:buNone/>
              <a:tabLst/>
              <a:defRPr/>
            </a:pPr>
            <a:r>
              <a:rPr lang="en-US" baseline="0" dirty="0">
                <a:latin typeface="Roboto Regular"/>
                <a:cs typeface="Roboto Regular"/>
              </a:rPr>
              <a:t>Bullet Level 2 Text: Arial, 16pt, black</a:t>
            </a:r>
          </a:p>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17</a:t>
            </a:fld>
            <a:endParaRPr lang="en-US" dirty="0"/>
          </a:p>
        </p:txBody>
      </p:sp>
    </p:spTree>
    <p:extLst>
      <p:ext uri="{BB962C8B-B14F-4D97-AF65-F5344CB8AC3E}">
        <p14:creationId xmlns:p14="http://schemas.microsoft.com/office/powerpoint/2010/main" val="22863616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18</a:t>
            </a:fld>
            <a:endParaRPr lang="en-US" dirty="0"/>
          </a:p>
        </p:txBody>
      </p:sp>
    </p:spTree>
    <p:extLst>
      <p:ext uri="{BB962C8B-B14F-4D97-AF65-F5344CB8AC3E}">
        <p14:creationId xmlns:p14="http://schemas.microsoft.com/office/powerpoint/2010/main" val="24424479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Roboto Regular"/>
                <a:cs typeface="Roboto Regular"/>
              </a:rPr>
              <a:t>Ask Carolyn for help with this graphic</a:t>
            </a:r>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19</a:t>
            </a:fld>
            <a:endParaRPr lang="en-US" dirty="0"/>
          </a:p>
        </p:txBody>
      </p:sp>
    </p:spTree>
    <p:extLst>
      <p:ext uri="{BB962C8B-B14F-4D97-AF65-F5344CB8AC3E}">
        <p14:creationId xmlns:p14="http://schemas.microsoft.com/office/powerpoint/2010/main" val="3271867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Slide Title: Title Case, Arial Bold, 30pt, dark blue</a:t>
            </a:r>
          </a:p>
          <a:p>
            <a:pPr defTabSz="465880">
              <a:defRPr/>
            </a:pPr>
            <a:r>
              <a:rPr lang="en-US" baseline="0" dirty="0">
                <a:latin typeface="Roboto Regular"/>
                <a:cs typeface="Roboto Regular"/>
              </a:rPr>
              <a:t>Paragraph Text: Arial, 20pt, black</a:t>
            </a:r>
          </a:p>
          <a:p>
            <a:pPr defTabSz="465880">
              <a:defRPr/>
            </a:pPr>
            <a:r>
              <a:rPr lang="en-US" baseline="0" dirty="0">
                <a:latin typeface="Roboto Regular"/>
                <a:cs typeface="Roboto Regular"/>
              </a:rPr>
              <a:t>Bullet Level 1 Text: Arial, 20pt, black</a:t>
            </a:r>
          </a:p>
          <a:p>
            <a:pPr marL="0" marR="0" lvl="0" indent="0" algn="l" defTabSz="465880" rtl="0" eaLnBrk="1" fontAlgn="auto" latinLnBrk="0" hangingPunct="1">
              <a:lnSpc>
                <a:spcPct val="100000"/>
              </a:lnSpc>
              <a:spcBef>
                <a:spcPts val="0"/>
              </a:spcBef>
              <a:spcAft>
                <a:spcPts val="0"/>
              </a:spcAft>
              <a:buClrTx/>
              <a:buSzTx/>
              <a:buFontTx/>
              <a:buNone/>
              <a:tabLst/>
              <a:defRPr/>
            </a:pPr>
            <a:r>
              <a:rPr lang="en-US" baseline="0" dirty="0">
                <a:latin typeface="Roboto Regular"/>
                <a:cs typeface="Roboto Regular"/>
              </a:rPr>
              <a:t>Bullet Level 2 Text: Arial, 16pt, black</a:t>
            </a: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2</a:t>
            </a:fld>
            <a:endParaRPr lang="en-US" dirty="0"/>
          </a:p>
        </p:txBody>
      </p:sp>
    </p:spTree>
    <p:extLst>
      <p:ext uri="{BB962C8B-B14F-4D97-AF65-F5344CB8AC3E}">
        <p14:creationId xmlns:p14="http://schemas.microsoft.com/office/powerpoint/2010/main" val="15169626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20</a:t>
            </a:fld>
            <a:endParaRPr lang="en-US" dirty="0"/>
          </a:p>
        </p:txBody>
      </p:sp>
    </p:spTree>
    <p:extLst>
      <p:ext uri="{BB962C8B-B14F-4D97-AF65-F5344CB8AC3E}">
        <p14:creationId xmlns:p14="http://schemas.microsoft.com/office/powerpoint/2010/main" val="7221877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Roboto Regular"/>
                <a:cs typeface="Roboto Regular"/>
              </a:rPr>
              <a:t>Ask Carolyn for help with this graphic</a:t>
            </a:r>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21</a:t>
            </a:fld>
            <a:endParaRPr lang="en-US" dirty="0"/>
          </a:p>
        </p:txBody>
      </p:sp>
    </p:spTree>
    <p:extLst>
      <p:ext uri="{BB962C8B-B14F-4D97-AF65-F5344CB8AC3E}">
        <p14:creationId xmlns:p14="http://schemas.microsoft.com/office/powerpoint/2010/main" val="24649485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22</a:t>
            </a:fld>
            <a:endParaRPr lang="en-US" dirty="0"/>
          </a:p>
        </p:txBody>
      </p:sp>
    </p:spTree>
    <p:extLst>
      <p:ext uri="{BB962C8B-B14F-4D97-AF65-F5344CB8AC3E}">
        <p14:creationId xmlns:p14="http://schemas.microsoft.com/office/powerpoint/2010/main" val="9344205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Roboto Regular"/>
                <a:cs typeface="Roboto Regular"/>
              </a:rPr>
              <a:t>Ask Carolyn for help with this graphic</a:t>
            </a:r>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23</a:t>
            </a:fld>
            <a:endParaRPr lang="en-US" dirty="0"/>
          </a:p>
        </p:txBody>
      </p:sp>
    </p:spTree>
    <p:extLst>
      <p:ext uri="{BB962C8B-B14F-4D97-AF65-F5344CB8AC3E}">
        <p14:creationId xmlns:p14="http://schemas.microsoft.com/office/powerpoint/2010/main" val="18282342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24</a:t>
            </a:fld>
            <a:endParaRPr lang="en-US" dirty="0"/>
          </a:p>
        </p:txBody>
      </p:sp>
    </p:spTree>
    <p:extLst>
      <p:ext uri="{BB962C8B-B14F-4D97-AF65-F5344CB8AC3E}">
        <p14:creationId xmlns:p14="http://schemas.microsoft.com/office/powerpoint/2010/main" val="34365735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Roboto Regular"/>
                <a:cs typeface="Roboto Regular"/>
              </a:rPr>
              <a:t>Ask Carolyn for help with this graphic</a:t>
            </a:r>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25</a:t>
            </a:fld>
            <a:endParaRPr lang="en-US" dirty="0"/>
          </a:p>
        </p:txBody>
      </p:sp>
    </p:spTree>
    <p:extLst>
      <p:ext uri="{BB962C8B-B14F-4D97-AF65-F5344CB8AC3E}">
        <p14:creationId xmlns:p14="http://schemas.microsoft.com/office/powerpoint/2010/main" val="31131444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26</a:t>
            </a:fld>
            <a:endParaRPr lang="en-US" dirty="0"/>
          </a:p>
        </p:txBody>
      </p:sp>
    </p:spTree>
    <p:extLst>
      <p:ext uri="{BB962C8B-B14F-4D97-AF65-F5344CB8AC3E}">
        <p14:creationId xmlns:p14="http://schemas.microsoft.com/office/powerpoint/2010/main" val="12893862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Ask Carolyn to review this table’s formatting</a:t>
            </a:r>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27</a:t>
            </a:fld>
            <a:endParaRPr lang="en-US" dirty="0"/>
          </a:p>
        </p:txBody>
      </p:sp>
    </p:spTree>
    <p:extLst>
      <p:ext uri="{BB962C8B-B14F-4D97-AF65-F5344CB8AC3E}">
        <p14:creationId xmlns:p14="http://schemas.microsoft.com/office/powerpoint/2010/main" val="1972266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Ask Carolyn to review this table’s formatting</a:t>
            </a:r>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28</a:t>
            </a:fld>
            <a:endParaRPr lang="en-US" dirty="0"/>
          </a:p>
        </p:txBody>
      </p:sp>
    </p:spTree>
    <p:extLst>
      <p:ext uri="{BB962C8B-B14F-4D97-AF65-F5344CB8AC3E}">
        <p14:creationId xmlns:p14="http://schemas.microsoft.com/office/powerpoint/2010/main" val="33750775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Roboto Regular"/>
                <a:cs typeface="Roboto Regular"/>
              </a:rPr>
              <a:t>Ask Carolyn for help with this graphic</a:t>
            </a:r>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29</a:t>
            </a:fld>
            <a:endParaRPr lang="en-US" dirty="0"/>
          </a:p>
        </p:txBody>
      </p:sp>
    </p:spTree>
    <p:extLst>
      <p:ext uri="{BB962C8B-B14F-4D97-AF65-F5344CB8AC3E}">
        <p14:creationId xmlns:p14="http://schemas.microsoft.com/office/powerpoint/2010/main" val="3027964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Slide Title: Title Case, Arial Bold, 30pt, white</a:t>
            </a:r>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3</a:t>
            </a:fld>
            <a:endParaRPr lang="en-US" dirty="0"/>
          </a:p>
        </p:txBody>
      </p:sp>
    </p:spTree>
    <p:extLst>
      <p:ext uri="{BB962C8B-B14F-4D97-AF65-F5344CB8AC3E}">
        <p14:creationId xmlns:p14="http://schemas.microsoft.com/office/powerpoint/2010/main" val="19546170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30</a:t>
            </a:fld>
            <a:endParaRPr lang="en-US" dirty="0"/>
          </a:p>
        </p:txBody>
      </p:sp>
    </p:spTree>
    <p:extLst>
      <p:ext uri="{BB962C8B-B14F-4D97-AF65-F5344CB8AC3E}">
        <p14:creationId xmlns:p14="http://schemas.microsoft.com/office/powerpoint/2010/main" val="10468744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31</a:t>
            </a:fld>
            <a:endParaRPr lang="en-US" dirty="0"/>
          </a:p>
        </p:txBody>
      </p:sp>
    </p:spTree>
    <p:extLst>
      <p:ext uri="{BB962C8B-B14F-4D97-AF65-F5344CB8AC3E}">
        <p14:creationId xmlns:p14="http://schemas.microsoft.com/office/powerpoint/2010/main" val="23954858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32</a:t>
            </a:fld>
            <a:endParaRPr lang="en-US" dirty="0"/>
          </a:p>
        </p:txBody>
      </p:sp>
    </p:spTree>
    <p:extLst>
      <p:ext uri="{BB962C8B-B14F-4D97-AF65-F5344CB8AC3E}">
        <p14:creationId xmlns:p14="http://schemas.microsoft.com/office/powerpoint/2010/main" val="42055237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33</a:t>
            </a:fld>
            <a:endParaRPr lang="en-US" dirty="0"/>
          </a:p>
        </p:txBody>
      </p:sp>
    </p:spTree>
    <p:extLst>
      <p:ext uri="{BB962C8B-B14F-4D97-AF65-F5344CB8AC3E}">
        <p14:creationId xmlns:p14="http://schemas.microsoft.com/office/powerpoint/2010/main" val="3818214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Slide Title: Title Case, Arial Bold, 30pt, white</a:t>
            </a:r>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34</a:t>
            </a:fld>
            <a:endParaRPr lang="en-US" dirty="0"/>
          </a:p>
        </p:txBody>
      </p:sp>
    </p:spTree>
    <p:extLst>
      <p:ext uri="{BB962C8B-B14F-4D97-AF65-F5344CB8AC3E}">
        <p14:creationId xmlns:p14="http://schemas.microsoft.com/office/powerpoint/2010/main" val="35105210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Need to update the #s on this slide</a:t>
            </a:r>
          </a:p>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35</a:t>
            </a:fld>
            <a:endParaRPr lang="en-US" dirty="0"/>
          </a:p>
        </p:txBody>
      </p:sp>
    </p:spTree>
    <p:extLst>
      <p:ext uri="{BB962C8B-B14F-4D97-AF65-F5344CB8AC3E}">
        <p14:creationId xmlns:p14="http://schemas.microsoft.com/office/powerpoint/2010/main" val="2424632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Need to update this slide for 2024-2025</a:t>
            </a: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36</a:t>
            </a:fld>
            <a:endParaRPr lang="en-US" dirty="0"/>
          </a:p>
        </p:txBody>
      </p:sp>
    </p:spTree>
    <p:extLst>
      <p:ext uri="{BB962C8B-B14F-4D97-AF65-F5344CB8AC3E}">
        <p14:creationId xmlns:p14="http://schemas.microsoft.com/office/powerpoint/2010/main" val="1175198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Need to update this slide for 2024-2025</a:t>
            </a: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37</a:t>
            </a:fld>
            <a:endParaRPr lang="en-US" dirty="0"/>
          </a:p>
        </p:txBody>
      </p:sp>
    </p:spTree>
    <p:extLst>
      <p:ext uri="{BB962C8B-B14F-4D97-AF65-F5344CB8AC3E}">
        <p14:creationId xmlns:p14="http://schemas.microsoft.com/office/powerpoint/2010/main" val="20606827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Slide Title: Title Case, Arial Bold, 30pt, white</a:t>
            </a:r>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38</a:t>
            </a:fld>
            <a:endParaRPr lang="en-US" dirty="0"/>
          </a:p>
        </p:txBody>
      </p:sp>
    </p:spTree>
    <p:extLst>
      <p:ext uri="{BB962C8B-B14F-4D97-AF65-F5344CB8AC3E}">
        <p14:creationId xmlns:p14="http://schemas.microsoft.com/office/powerpoint/2010/main" val="3927401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39</a:t>
            </a:fld>
            <a:endParaRPr lang="en-US" dirty="0"/>
          </a:p>
        </p:txBody>
      </p:sp>
    </p:spTree>
    <p:extLst>
      <p:ext uri="{BB962C8B-B14F-4D97-AF65-F5344CB8AC3E}">
        <p14:creationId xmlns:p14="http://schemas.microsoft.com/office/powerpoint/2010/main" val="3897782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Slide Title: Title Case, Arial Bold, 30pt, dark blue</a:t>
            </a:r>
          </a:p>
          <a:p>
            <a:pPr defTabSz="465880">
              <a:defRPr/>
            </a:pPr>
            <a:r>
              <a:rPr lang="en-US" baseline="0" dirty="0">
                <a:latin typeface="Roboto Regular"/>
                <a:cs typeface="Roboto Regular"/>
              </a:rPr>
              <a:t>Paragraph Text: Arial, 20pt, black</a:t>
            </a:r>
          </a:p>
          <a:p>
            <a:pPr marL="0" marR="0" lvl="0" indent="0" algn="l" defTabSz="465880" rtl="0" eaLnBrk="1" fontAlgn="auto" latinLnBrk="0" hangingPunct="1">
              <a:lnSpc>
                <a:spcPct val="100000"/>
              </a:lnSpc>
              <a:spcBef>
                <a:spcPts val="0"/>
              </a:spcBef>
              <a:spcAft>
                <a:spcPts val="0"/>
              </a:spcAft>
              <a:buClrTx/>
              <a:buSzTx/>
              <a:buFontTx/>
              <a:buNone/>
              <a:tabLst/>
              <a:defRPr/>
            </a:pPr>
            <a:r>
              <a:rPr lang="en-US" baseline="0" dirty="0">
                <a:latin typeface="Roboto Regular"/>
                <a:cs typeface="Roboto Regular"/>
              </a:rPr>
              <a:t>Bullet Level 1 Text: Arial, 20pt, black</a:t>
            </a:r>
          </a:p>
          <a:p>
            <a:pPr marL="0" marR="0" lvl="0" indent="0" algn="l" defTabSz="465880" rtl="0" eaLnBrk="1" fontAlgn="auto" latinLnBrk="0" hangingPunct="1">
              <a:lnSpc>
                <a:spcPct val="100000"/>
              </a:lnSpc>
              <a:spcBef>
                <a:spcPts val="0"/>
              </a:spcBef>
              <a:spcAft>
                <a:spcPts val="0"/>
              </a:spcAft>
              <a:buClrTx/>
              <a:buSzTx/>
              <a:buFontTx/>
              <a:buNone/>
              <a:tabLst/>
              <a:defRPr/>
            </a:pPr>
            <a:r>
              <a:rPr lang="en-US" baseline="0" dirty="0">
                <a:latin typeface="Roboto Regular"/>
                <a:cs typeface="Roboto Regular"/>
              </a:rPr>
              <a:t>Bullet Level 2 Text: Arial, 16pt, black</a:t>
            </a:r>
          </a:p>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4</a:t>
            </a:fld>
            <a:endParaRPr lang="en-US" dirty="0"/>
          </a:p>
        </p:txBody>
      </p:sp>
    </p:spTree>
    <p:extLst>
      <p:ext uri="{BB962C8B-B14F-4D97-AF65-F5344CB8AC3E}">
        <p14:creationId xmlns:p14="http://schemas.microsoft.com/office/powerpoint/2010/main" val="40098067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Carolyn, copied and pasted from an earlier version – please check</a:t>
            </a:r>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40</a:t>
            </a:fld>
            <a:endParaRPr lang="en-US" dirty="0"/>
          </a:p>
        </p:txBody>
      </p:sp>
    </p:spTree>
    <p:extLst>
      <p:ext uri="{BB962C8B-B14F-4D97-AF65-F5344CB8AC3E}">
        <p14:creationId xmlns:p14="http://schemas.microsoft.com/office/powerpoint/2010/main" val="407657486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Carolyn, copied and pasted from an earlier version – please check</a:t>
            </a:r>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41</a:t>
            </a:fld>
            <a:endParaRPr lang="en-US" dirty="0"/>
          </a:p>
        </p:txBody>
      </p:sp>
    </p:spTree>
    <p:extLst>
      <p:ext uri="{BB962C8B-B14F-4D97-AF65-F5344CB8AC3E}">
        <p14:creationId xmlns:p14="http://schemas.microsoft.com/office/powerpoint/2010/main" val="20073755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Carolyn, copied and pasted from an earlier version – please check</a:t>
            </a:r>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42</a:t>
            </a:fld>
            <a:endParaRPr lang="en-US" dirty="0"/>
          </a:p>
        </p:txBody>
      </p:sp>
    </p:spTree>
    <p:extLst>
      <p:ext uri="{BB962C8B-B14F-4D97-AF65-F5344CB8AC3E}">
        <p14:creationId xmlns:p14="http://schemas.microsoft.com/office/powerpoint/2010/main" val="37312082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Carolyn, copied and pasted from an earlier version – please check</a:t>
            </a:r>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43</a:t>
            </a:fld>
            <a:endParaRPr lang="en-US" dirty="0"/>
          </a:p>
        </p:txBody>
      </p:sp>
    </p:spTree>
    <p:extLst>
      <p:ext uri="{BB962C8B-B14F-4D97-AF65-F5344CB8AC3E}">
        <p14:creationId xmlns:p14="http://schemas.microsoft.com/office/powerpoint/2010/main" val="155850177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Carolyn, copied and pasted from an earlier version – please check</a:t>
            </a:r>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44</a:t>
            </a:fld>
            <a:endParaRPr lang="en-US" dirty="0"/>
          </a:p>
        </p:txBody>
      </p:sp>
    </p:spTree>
    <p:extLst>
      <p:ext uri="{BB962C8B-B14F-4D97-AF65-F5344CB8AC3E}">
        <p14:creationId xmlns:p14="http://schemas.microsoft.com/office/powerpoint/2010/main" val="18893760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Need to update this slide for 2024-2025</a:t>
            </a: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45</a:t>
            </a:fld>
            <a:endParaRPr lang="en-US" dirty="0"/>
          </a:p>
        </p:txBody>
      </p:sp>
    </p:spTree>
    <p:extLst>
      <p:ext uri="{BB962C8B-B14F-4D97-AF65-F5344CB8AC3E}">
        <p14:creationId xmlns:p14="http://schemas.microsoft.com/office/powerpoint/2010/main" val="6912170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Need to update this slide for 2024-2025</a:t>
            </a: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46</a:t>
            </a:fld>
            <a:endParaRPr lang="en-US" dirty="0"/>
          </a:p>
        </p:txBody>
      </p:sp>
    </p:spTree>
    <p:extLst>
      <p:ext uri="{BB962C8B-B14F-4D97-AF65-F5344CB8AC3E}">
        <p14:creationId xmlns:p14="http://schemas.microsoft.com/office/powerpoint/2010/main" val="15857793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Slide Title: Title Case, Arial Bold, 30pt, white</a:t>
            </a:r>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47</a:t>
            </a:fld>
            <a:endParaRPr lang="en-US" dirty="0"/>
          </a:p>
        </p:txBody>
      </p:sp>
    </p:spTree>
    <p:extLst>
      <p:ext uri="{BB962C8B-B14F-4D97-AF65-F5344CB8AC3E}">
        <p14:creationId xmlns:p14="http://schemas.microsoft.com/office/powerpoint/2010/main" val="110704723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Commissioners are not expected to have read all materials in time for the Friday briefing</a:t>
            </a: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48</a:t>
            </a:fld>
            <a:endParaRPr lang="en-US" dirty="0"/>
          </a:p>
        </p:txBody>
      </p:sp>
    </p:spTree>
    <p:extLst>
      <p:ext uri="{BB962C8B-B14F-4D97-AF65-F5344CB8AC3E}">
        <p14:creationId xmlns:p14="http://schemas.microsoft.com/office/powerpoint/2010/main" val="233165230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49</a:t>
            </a:fld>
            <a:endParaRPr lang="en-US" dirty="0"/>
          </a:p>
        </p:txBody>
      </p:sp>
    </p:spTree>
    <p:extLst>
      <p:ext uri="{BB962C8B-B14F-4D97-AF65-F5344CB8AC3E}">
        <p14:creationId xmlns:p14="http://schemas.microsoft.com/office/powerpoint/2010/main" val="3797467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Slide Title: Title Case, Arial Bold, 30pt, dark blue</a:t>
            </a:r>
          </a:p>
          <a:p>
            <a:pPr defTabSz="465880">
              <a:defRPr/>
            </a:pPr>
            <a:r>
              <a:rPr lang="en-US" baseline="0" dirty="0">
                <a:latin typeface="Roboto Regular"/>
                <a:cs typeface="Roboto Regular"/>
              </a:rPr>
              <a:t>Paragraph Text: Arial, 20pt, black</a:t>
            </a:r>
          </a:p>
          <a:p>
            <a:pPr marL="0" marR="0" lvl="0" indent="0" algn="l" defTabSz="465880" rtl="0" eaLnBrk="1" fontAlgn="auto" latinLnBrk="0" hangingPunct="1">
              <a:lnSpc>
                <a:spcPct val="100000"/>
              </a:lnSpc>
              <a:spcBef>
                <a:spcPts val="0"/>
              </a:spcBef>
              <a:spcAft>
                <a:spcPts val="0"/>
              </a:spcAft>
              <a:buClrTx/>
              <a:buSzTx/>
              <a:buFontTx/>
              <a:buNone/>
              <a:tabLst/>
              <a:defRPr/>
            </a:pPr>
            <a:r>
              <a:rPr lang="en-US" baseline="0" dirty="0">
                <a:latin typeface="Roboto Regular"/>
                <a:cs typeface="Roboto Regular"/>
              </a:rPr>
              <a:t>Bullet Level 1 Text: Arial, 20pt, black</a:t>
            </a:r>
          </a:p>
          <a:p>
            <a:pPr marL="0" marR="0" lvl="0" indent="0" algn="l" defTabSz="465880" rtl="0" eaLnBrk="1" fontAlgn="auto" latinLnBrk="0" hangingPunct="1">
              <a:lnSpc>
                <a:spcPct val="100000"/>
              </a:lnSpc>
              <a:spcBef>
                <a:spcPts val="0"/>
              </a:spcBef>
              <a:spcAft>
                <a:spcPts val="0"/>
              </a:spcAft>
              <a:buClrTx/>
              <a:buSzTx/>
              <a:buFontTx/>
              <a:buNone/>
              <a:tabLst/>
              <a:defRPr/>
            </a:pPr>
            <a:r>
              <a:rPr lang="en-US" baseline="0" dirty="0">
                <a:latin typeface="Roboto Regular"/>
                <a:cs typeface="Roboto Regular"/>
              </a:rPr>
              <a:t>Bullet Level 2 Text: Arial, 16pt, black</a:t>
            </a:r>
          </a:p>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5</a:t>
            </a:fld>
            <a:endParaRPr lang="en-US" dirty="0"/>
          </a:p>
        </p:txBody>
      </p:sp>
    </p:spTree>
    <p:extLst>
      <p:ext uri="{BB962C8B-B14F-4D97-AF65-F5344CB8AC3E}">
        <p14:creationId xmlns:p14="http://schemas.microsoft.com/office/powerpoint/2010/main" val="168677960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50</a:t>
            </a:fld>
            <a:endParaRPr lang="en-US" dirty="0"/>
          </a:p>
        </p:txBody>
      </p:sp>
    </p:spTree>
    <p:extLst>
      <p:ext uri="{BB962C8B-B14F-4D97-AF65-F5344CB8AC3E}">
        <p14:creationId xmlns:p14="http://schemas.microsoft.com/office/powerpoint/2010/main" val="6871313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51</a:t>
            </a:fld>
            <a:endParaRPr lang="en-US" dirty="0"/>
          </a:p>
        </p:txBody>
      </p:sp>
    </p:spTree>
    <p:extLst>
      <p:ext uri="{BB962C8B-B14F-4D97-AF65-F5344CB8AC3E}">
        <p14:creationId xmlns:p14="http://schemas.microsoft.com/office/powerpoint/2010/main" val="41972534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52</a:t>
            </a:fld>
            <a:endParaRPr lang="en-US" dirty="0"/>
          </a:p>
        </p:txBody>
      </p:sp>
    </p:spTree>
    <p:extLst>
      <p:ext uri="{BB962C8B-B14F-4D97-AF65-F5344CB8AC3E}">
        <p14:creationId xmlns:p14="http://schemas.microsoft.com/office/powerpoint/2010/main" val="112230178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53</a:t>
            </a:fld>
            <a:endParaRPr lang="en-US" dirty="0"/>
          </a:p>
        </p:txBody>
      </p:sp>
    </p:spTree>
    <p:extLst>
      <p:ext uri="{BB962C8B-B14F-4D97-AF65-F5344CB8AC3E}">
        <p14:creationId xmlns:p14="http://schemas.microsoft.com/office/powerpoint/2010/main" val="42068625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54</a:t>
            </a:fld>
            <a:endParaRPr lang="en-US" dirty="0"/>
          </a:p>
        </p:txBody>
      </p:sp>
    </p:spTree>
    <p:extLst>
      <p:ext uri="{BB962C8B-B14F-4D97-AF65-F5344CB8AC3E}">
        <p14:creationId xmlns:p14="http://schemas.microsoft.com/office/powerpoint/2010/main" val="75173582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Carolyn, please review. This is from an old template</a:t>
            </a:r>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55</a:t>
            </a:fld>
            <a:endParaRPr lang="en-US" dirty="0"/>
          </a:p>
        </p:txBody>
      </p:sp>
    </p:spTree>
    <p:extLst>
      <p:ext uri="{BB962C8B-B14F-4D97-AF65-F5344CB8AC3E}">
        <p14:creationId xmlns:p14="http://schemas.microsoft.com/office/powerpoint/2010/main" val="42431933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Carolyn, please review. This is from an old template</a:t>
            </a:r>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56</a:t>
            </a:fld>
            <a:endParaRPr lang="en-US" dirty="0"/>
          </a:p>
        </p:txBody>
      </p:sp>
    </p:spTree>
    <p:extLst>
      <p:ext uri="{BB962C8B-B14F-4D97-AF65-F5344CB8AC3E}">
        <p14:creationId xmlns:p14="http://schemas.microsoft.com/office/powerpoint/2010/main" val="176651537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57</a:t>
            </a:fld>
            <a:endParaRPr lang="en-US" dirty="0"/>
          </a:p>
        </p:txBody>
      </p:sp>
    </p:spTree>
    <p:extLst>
      <p:ext uri="{BB962C8B-B14F-4D97-AF65-F5344CB8AC3E}">
        <p14:creationId xmlns:p14="http://schemas.microsoft.com/office/powerpoint/2010/main" val="51794998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58</a:t>
            </a:fld>
            <a:endParaRPr lang="en-US" dirty="0"/>
          </a:p>
        </p:txBody>
      </p:sp>
    </p:spTree>
    <p:extLst>
      <p:ext uri="{BB962C8B-B14F-4D97-AF65-F5344CB8AC3E}">
        <p14:creationId xmlns:p14="http://schemas.microsoft.com/office/powerpoint/2010/main" val="114866418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59</a:t>
            </a:fld>
            <a:endParaRPr lang="en-US" dirty="0"/>
          </a:p>
        </p:txBody>
      </p:sp>
    </p:spTree>
    <p:extLst>
      <p:ext uri="{BB962C8B-B14F-4D97-AF65-F5344CB8AC3E}">
        <p14:creationId xmlns:p14="http://schemas.microsoft.com/office/powerpoint/2010/main" val="15355255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Slide Title: Title Case, Arial Bold, 30pt, dark blue</a:t>
            </a:r>
          </a:p>
          <a:p>
            <a:pPr defTabSz="465880">
              <a:defRPr/>
            </a:pPr>
            <a:r>
              <a:rPr lang="en-US" baseline="0" dirty="0">
                <a:latin typeface="Roboto Regular"/>
                <a:cs typeface="Roboto Regular"/>
              </a:rPr>
              <a:t>Paragraph Text: Arial, 20pt, black</a:t>
            </a:r>
          </a:p>
          <a:p>
            <a:pPr marL="0" marR="0" lvl="0" indent="0" algn="l" defTabSz="465880" rtl="0" eaLnBrk="1" fontAlgn="auto" latinLnBrk="0" hangingPunct="1">
              <a:lnSpc>
                <a:spcPct val="100000"/>
              </a:lnSpc>
              <a:spcBef>
                <a:spcPts val="0"/>
              </a:spcBef>
              <a:spcAft>
                <a:spcPts val="0"/>
              </a:spcAft>
              <a:buClrTx/>
              <a:buSzTx/>
              <a:buFontTx/>
              <a:buNone/>
              <a:tabLst/>
              <a:defRPr/>
            </a:pPr>
            <a:r>
              <a:rPr lang="en-US" baseline="0" dirty="0">
                <a:latin typeface="Roboto Regular"/>
                <a:cs typeface="Roboto Regular"/>
              </a:rPr>
              <a:t>Bullet Level 1 Text: Arial, 20pt, black</a:t>
            </a:r>
          </a:p>
          <a:p>
            <a:pPr marL="0" marR="0" lvl="0" indent="0" algn="l" defTabSz="465880" rtl="0" eaLnBrk="1" fontAlgn="auto" latinLnBrk="0" hangingPunct="1">
              <a:lnSpc>
                <a:spcPct val="100000"/>
              </a:lnSpc>
              <a:spcBef>
                <a:spcPts val="0"/>
              </a:spcBef>
              <a:spcAft>
                <a:spcPts val="0"/>
              </a:spcAft>
              <a:buClrTx/>
              <a:buSzTx/>
              <a:buFontTx/>
              <a:buNone/>
              <a:tabLst/>
              <a:defRPr/>
            </a:pPr>
            <a:r>
              <a:rPr lang="en-US" baseline="0" dirty="0">
                <a:latin typeface="Roboto Regular"/>
                <a:cs typeface="Roboto Regular"/>
              </a:rPr>
              <a:t>Bullet Level 2 Text: Arial, 16pt, black</a:t>
            </a:r>
          </a:p>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6</a:t>
            </a:fld>
            <a:endParaRPr lang="en-US" dirty="0"/>
          </a:p>
        </p:txBody>
      </p:sp>
    </p:spTree>
    <p:extLst>
      <p:ext uri="{BB962C8B-B14F-4D97-AF65-F5344CB8AC3E}">
        <p14:creationId xmlns:p14="http://schemas.microsoft.com/office/powerpoint/2010/main" val="295652025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Slide Title: Title Case, Arial Bold, 30pt, white</a:t>
            </a:r>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60</a:t>
            </a:fld>
            <a:endParaRPr lang="en-US" dirty="0"/>
          </a:p>
        </p:txBody>
      </p:sp>
    </p:spTree>
    <p:extLst>
      <p:ext uri="{BB962C8B-B14F-4D97-AF65-F5344CB8AC3E}">
        <p14:creationId xmlns:p14="http://schemas.microsoft.com/office/powerpoint/2010/main" val="152364240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Handouts</a:t>
            </a:r>
            <a:r>
              <a:rPr lang="en-US" baseline="0" dirty="0"/>
              <a:t> provided in 508 compliant format for </a:t>
            </a:r>
            <a:r>
              <a:rPr lang="en-US" dirty="0"/>
              <a:t>a PowerPoint presentation must be printed in outline view.</a:t>
            </a:r>
            <a:endParaRPr lang="en-US" baseline="0" dirty="0">
              <a:solidFill>
                <a:srgbClr val="FF0000"/>
              </a:solidFill>
            </a:endParaRPr>
          </a:p>
          <a:p>
            <a:endParaRPr lang="en-US" baseline="0" dirty="0">
              <a:solidFill>
                <a:srgbClr val="FF0000"/>
              </a:solidFill>
            </a:endParaRPr>
          </a:p>
          <a:p>
            <a:r>
              <a:rPr lang="en-US" baseline="0" dirty="0">
                <a:solidFill>
                  <a:srgbClr val="FF0000"/>
                </a:solidFill>
              </a:rPr>
              <a:t>Select File Tab &gt; Save and Send &gt; Create Handouts</a:t>
            </a:r>
          </a:p>
          <a:p>
            <a:endParaRPr lang="en-US" baseline="0" dirty="0">
              <a:solidFill>
                <a:srgbClr val="FF0000"/>
              </a:solidFill>
            </a:endParaRPr>
          </a:p>
          <a:p>
            <a:r>
              <a:rPr lang="en-US" baseline="0" dirty="0">
                <a:solidFill>
                  <a:srgbClr val="FF0000"/>
                </a:solidFill>
              </a:rPr>
              <a:t>There are several options to choose from―selecting “Outline Only” saves just the text from the slides.</a:t>
            </a:r>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61</a:t>
            </a:fld>
            <a:endParaRPr lang="en-US" dirty="0"/>
          </a:p>
        </p:txBody>
      </p:sp>
    </p:spTree>
    <p:extLst>
      <p:ext uri="{BB962C8B-B14F-4D97-AF65-F5344CB8AC3E}">
        <p14:creationId xmlns:p14="http://schemas.microsoft.com/office/powerpoint/2010/main" val="3570512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Need to update the #s on this slide</a:t>
            </a:r>
          </a:p>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7</a:t>
            </a:fld>
            <a:endParaRPr lang="en-US" dirty="0"/>
          </a:p>
        </p:txBody>
      </p:sp>
    </p:spTree>
    <p:extLst>
      <p:ext uri="{BB962C8B-B14F-4D97-AF65-F5344CB8AC3E}">
        <p14:creationId xmlns:p14="http://schemas.microsoft.com/office/powerpoint/2010/main" val="1912669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Slide Title: Title Case, Arial Bold, 30pt, white</a:t>
            </a:r>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8</a:t>
            </a:fld>
            <a:endParaRPr lang="en-US" dirty="0"/>
          </a:p>
        </p:txBody>
      </p:sp>
    </p:spTree>
    <p:extLst>
      <p:ext uri="{BB962C8B-B14F-4D97-AF65-F5344CB8AC3E}">
        <p14:creationId xmlns:p14="http://schemas.microsoft.com/office/powerpoint/2010/main" val="20283129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0">
              <a:defRPr/>
            </a:pPr>
            <a:r>
              <a:rPr lang="en-US" baseline="0" dirty="0">
                <a:latin typeface="Roboto Regular"/>
                <a:cs typeface="Roboto Regular"/>
              </a:rPr>
              <a:t>Need to update the #s on this slide</a:t>
            </a:r>
          </a:p>
          <a:p>
            <a:pPr defTabSz="465880">
              <a:defRPr/>
            </a:pPr>
            <a:endParaRPr lang="en-US" baseline="0" dirty="0">
              <a:latin typeface="Roboto Regular"/>
              <a:cs typeface="Roboto Regular"/>
            </a:endParaRPr>
          </a:p>
          <a:p>
            <a:endParaRPr lang="en-US" dirty="0"/>
          </a:p>
          <a:p>
            <a:endParaRPr lang="en-US" dirty="0"/>
          </a:p>
          <a:p>
            <a:endParaRPr lang="en-US" dirty="0"/>
          </a:p>
        </p:txBody>
      </p:sp>
      <p:sp>
        <p:nvSpPr>
          <p:cNvPr id="4" name="Date Placeholder 3"/>
          <p:cNvSpPr>
            <a:spLocks noGrp="1"/>
          </p:cNvSpPr>
          <p:nvPr>
            <p:ph type="dt" idx="1"/>
          </p:nvPr>
        </p:nvSpPr>
        <p:spPr/>
        <p:txBody>
          <a:bodyPr/>
          <a:lstStyle/>
          <a:p>
            <a:endParaRPr lang="en-US" dirty="0"/>
          </a:p>
        </p:txBody>
      </p:sp>
      <p:sp>
        <p:nvSpPr>
          <p:cNvPr id="5" name="Slide Number Placeholder 4"/>
          <p:cNvSpPr>
            <a:spLocks noGrp="1"/>
          </p:cNvSpPr>
          <p:nvPr>
            <p:ph type="sldNum" sz="quarter" idx="5"/>
          </p:nvPr>
        </p:nvSpPr>
        <p:spPr/>
        <p:txBody>
          <a:bodyPr/>
          <a:lstStyle/>
          <a:p>
            <a:fld id="{1C6DB9A3-8929-524D-827B-6423D01948C5}" type="slidenum">
              <a:rPr lang="en-US" smtClean="0"/>
              <a:pPr/>
              <a:t>9</a:t>
            </a:fld>
            <a:endParaRPr lang="en-US" dirty="0"/>
          </a:p>
        </p:txBody>
      </p:sp>
    </p:spTree>
    <p:extLst>
      <p:ext uri="{BB962C8B-B14F-4D97-AF65-F5344CB8AC3E}">
        <p14:creationId xmlns:p14="http://schemas.microsoft.com/office/powerpoint/2010/main" val="19433055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8.sv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3.sv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Slide">
    <p:spTree>
      <p:nvGrpSpPr>
        <p:cNvPr id="1" name=""/>
        <p:cNvGrpSpPr/>
        <p:nvPr/>
      </p:nvGrpSpPr>
      <p:grpSpPr>
        <a:xfrm>
          <a:off x="0" y="0"/>
          <a:ext cx="0" cy="0"/>
          <a:chOff x="0" y="0"/>
          <a:chExt cx="0" cy="0"/>
        </a:xfrm>
      </p:grpSpPr>
      <p:sp>
        <p:nvSpPr>
          <p:cNvPr id="14" name="Title 1"/>
          <p:cNvSpPr>
            <a:spLocks noGrp="1"/>
          </p:cNvSpPr>
          <p:nvPr>
            <p:ph type="ctrTitle"/>
          </p:nvPr>
        </p:nvSpPr>
        <p:spPr>
          <a:xfrm>
            <a:off x="293799" y="941817"/>
            <a:ext cx="7772400" cy="1202689"/>
          </a:xfrm>
          <a:prstGeom prst="rect">
            <a:avLst/>
          </a:prstGeom>
        </p:spPr>
        <p:txBody>
          <a:bodyPr anchor="t">
            <a:noAutofit/>
          </a:bodyPr>
          <a:lstStyle>
            <a:lvl1pPr algn="l">
              <a:defRPr sz="4000">
                <a:solidFill>
                  <a:srgbClr val="003461"/>
                </a:solidFill>
              </a:defRPr>
            </a:lvl1pPr>
          </a:lstStyle>
          <a:p>
            <a:r>
              <a:rPr lang="en-US"/>
              <a:t>Click to edit Master title style</a:t>
            </a:r>
            <a:endParaRPr lang="en-US" dirty="0"/>
          </a:p>
        </p:txBody>
      </p:sp>
      <p:sp>
        <p:nvSpPr>
          <p:cNvPr id="15" name="Subtitle 2"/>
          <p:cNvSpPr>
            <a:spLocks noGrp="1"/>
          </p:cNvSpPr>
          <p:nvPr>
            <p:ph type="subTitle" idx="1"/>
          </p:nvPr>
        </p:nvSpPr>
        <p:spPr>
          <a:xfrm>
            <a:off x="301750" y="2217375"/>
            <a:ext cx="7772400" cy="616585"/>
          </a:xfrm>
          <a:prstGeom prst="rect">
            <a:avLst/>
          </a:prstGeom>
        </p:spPr>
        <p:txBody>
          <a:bodyPr>
            <a:normAutofit/>
          </a:bodyPr>
          <a:lstStyle>
            <a:lvl1pPr marL="0" indent="0" algn="l">
              <a:buNone/>
              <a:defRPr sz="2000" i="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7" name="Text Placeholder 13"/>
          <p:cNvSpPr>
            <a:spLocks noGrp="1"/>
          </p:cNvSpPr>
          <p:nvPr>
            <p:ph type="body" sz="quarter" idx="13" hasCustomPrompt="1"/>
          </p:nvPr>
        </p:nvSpPr>
        <p:spPr>
          <a:xfrm>
            <a:off x="361027" y="3197832"/>
            <a:ext cx="7062788" cy="691388"/>
          </a:xfrm>
          <a:prstGeom prst="rect">
            <a:avLst/>
          </a:prstGeom>
        </p:spPr>
        <p:txBody>
          <a:bodyPr>
            <a:noAutofit/>
          </a:bodyPr>
          <a:lstStyle>
            <a:lvl1pPr marL="0" indent="0">
              <a:buNone/>
              <a:defRPr sz="2000">
                <a:latin typeface="Arial" panose="020B0604020202020204" pitchFamily="34" charset="0"/>
                <a:cs typeface="Arial" panose="020B0604020202020204" pitchFamily="34" charset="0"/>
              </a:defRPr>
            </a:lvl1pPr>
          </a:lstStyle>
          <a:p>
            <a:pPr lvl="0"/>
            <a:r>
              <a:rPr lang="en-US" dirty="0"/>
              <a:t>Authors</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8707" y="4039883"/>
            <a:ext cx="2276681" cy="591300"/>
          </a:xfrm>
          <a:prstGeom prst="rect">
            <a:avLst/>
          </a:prstGeom>
        </p:spPr>
      </p:pic>
      <p:sp>
        <p:nvSpPr>
          <p:cNvPr id="10" name="Date Placeholder 3">
            <a:extLst>
              <a:ext uri="{FF2B5EF4-FFF2-40B4-BE49-F238E27FC236}">
                <a16:creationId xmlns:a16="http://schemas.microsoft.com/office/drawing/2014/main" id="{835D29EB-9AB7-4546-86FF-2814306D6753}"/>
              </a:ext>
            </a:extLst>
          </p:cNvPr>
          <p:cNvSpPr>
            <a:spLocks noGrp="1"/>
          </p:cNvSpPr>
          <p:nvPr>
            <p:ph type="dt" sz="half" idx="2"/>
          </p:nvPr>
        </p:nvSpPr>
        <p:spPr>
          <a:xfrm>
            <a:off x="318331" y="595104"/>
            <a:ext cx="2133600" cy="273844"/>
          </a:xfrm>
          <a:prstGeom prst="rect">
            <a:avLst/>
          </a:prstGeom>
        </p:spPr>
        <p:txBody>
          <a:bodyPr vert="horz" lIns="91440" tIns="45720" rIns="91440" bIns="45720" rtlCol="0" anchor="ctr"/>
          <a:lstStyle>
            <a:lvl1pPr algn="l">
              <a:defRPr sz="1200">
                <a:solidFill>
                  <a:schemeClr val="tx1"/>
                </a:solidFill>
                <a:latin typeface="Arial" panose="020B0604020202020204" pitchFamily="34" charset="0"/>
                <a:cs typeface="Arial" panose="020B0604020202020204" pitchFamily="34" charset="0"/>
              </a:defRPr>
            </a:lvl1pPr>
          </a:lstStyle>
          <a:p>
            <a:r>
              <a:rPr lang="en-US" dirty="0"/>
              <a:t>Month XX, 2023</a:t>
            </a:r>
          </a:p>
        </p:txBody>
      </p:sp>
      <p:pic>
        <p:nvPicPr>
          <p:cNvPr id="2" name="Graphic 1">
            <a:extLst>
              <a:ext uri="{FF2B5EF4-FFF2-40B4-BE49-F238E27FC236}">
                <a16:creationId xmlns:a16="http://schemas.microsoft.com/office/drawing/2014/main" id="{5A339D0B-B379-4A09-8527-282DB9BD407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0" y="0"/>
            <a:ext cx="9144000" cy="495300"/>
          </a:xfrm>
          <a:prstGeom prst="rect">
            <a:avLst/>
          </a:prstGeom>
        </p:spPr>
      </p:pic>
      <p:sp>
        <p:nvSpPr>
          <p:cNvPr id="16" name="Subtitle 2">
            <a:extLst>
              <a:ext uri="{FF2B5EF4-FFF2-40B4-BE49-F238E27FC236}">
                <a16:creationId xmlns:a16="http://schemas.microsoft.com/office/drawing/2014/main" id="{E0286387-3D1D-400A-81B9-51123EA0F969}"/>
              </a:ext>
            </a:extLst>
          </p:cNvPr>
          <p:cNvSpPr txBox="1">
            <a:spLocks/>
          </p:cNvSpPr>
          <p:nvPr userDrawn="1"/>
        </p:nvSpPr>
        <p:spPr>
          <a:xfrm>
            <a:off x="361027" y="4681758"/>
            <a:ext cx="4781238" cy="346971"/>
          </a:xfrm>
          <a:prstGeom prst="rect">
            <a:avLst/>
          </a:prstGeom>
        </p:spPr>
        <p:txBody>
          <a:bodyPr vert="horz" lIns="91440" tIns="45720" rIns="91440" bIns="45720" rtlCol="0">
            <a:normAutofit/>
          </a:bodyPr>
          <a:lstStyle>
            <a:lvl1pPr marL="0" indent="0" algn="l" defTabSz="457200" rtl="0" eaLnBrk="1" latinLnBrk="0" hangingPunct="1">
              <a:spcBef>
                <a:spcPct val="20000"/>
              </a:spcBef>
              <a:buClr>
                <a:srgbClr val="008170"/>
              </a:buClr>
              <a:buFont typeface="Arial"/>
              <a:buNone/>
              <a:defRPr sz="2000" i="1" kern="1200" baseline="0">
                <a:solidFill>
                  <a:schemeClr val="tx1"/>
                </a:solidFill>
                <a:latin typeface="Arial" panose="020B0604020202020204" pitchFamily="34" charset="0"/>
                <a:ea typeface="+mn-ea"/>
                <a:cs typeface="Arial" panose="020B0604020202020204" pitchFamily="34" charset="0"/>
              </a:defRPr>
            </a:lvl1pPr>
            <a:lvl2pPr marL="457200" indent="0" algn="ctr" defTabSz="457200" rtl="0" eaLnBrk="1" latinLnBrk="0" hangingPunct="1">
              <a:spcBef>
                <a:spcPct val="20000"/>
              </a:spcBef>
              <a:buClr>
                <a:srgbClr val="31333A"/>
              </a:buClr>
              <a:buFont typeface="Arial"/>
              <a:buNone/>
              <a:defRPr sz="1600" kern="1200" baseline="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457200" rtl="0" eaLnBrk="1" latinLnBrk="0" hangingPunct="1">
              <a:spcBef>
                <a:spcPct val="20000"/>
              </a:spcBef>
              <a:buClr>
                <a:srgbClr val="5CA1BE"/>
              </a:buClr>
              <a:buFont typeface="Arial"/>
              <a:buNone/>
              <a:defRPr sz="1600" kern="1200" baseline="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457200" rtl="0" eaLnBrk="1" latinLnBrk="0" hangingPunct="1">
              <a:spcBef>
                <a:spcPct val="20000"/>
              </a:spcBef>
              <a:buClr>
                <a:srgbClr val="008170"/>
              </a:buClr>
              <a:buFont typeface="Arial"/>
              <a:buNone/>
              <a:defRPr sz="1400" kern="1200" baseline="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457200" rtl="0" eaLnBrk="1" latinLnBrk="0" hangingPunct="1">
              <a:spcBef>
                <a:spcPct val="20000"/>
              </a:spcBef>
              <a:buClr>
                <a:srgbClr val="02254E"/>
              </a:buClr>
              <a:buFont typeface="Courier New"/>
              <a:buNone/>
              <a:defRPr sz="1400" kern="1200" baseline="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400" i="0" dirty="0"/>
              <a:t>Medicaid and CHIP Payment and Access Commission</a:t>
            </a:r>
          </a:p>
        </p:txBody>
      </p:sp>
      <p:pic>
        <p:nvPicPr>
          <p:cNvPr id="11" name="Picture 10">
            <a:extLst>
              <a:ext uri="{FF2B5EF4-FFF2-40B4-BE49-F238E27FC236}">
                <a16:creationId xmlns:a16="http://schemas.microsoft.com/office/drawing/2014/main" id="{C4309ACB-2B8C-4BC7-BD27-0F1106B7256B}"/>
              </a:ext>
            </a:extLst>
          </p:cNvPr>
          <p:cNvPicPr>
            <a:picLocks noChangeAspect="1"/>
          </p:cNvPicPr>
          <p:nvPr userDrawn="1"/>
        </p:nvPicPr>
        <p:blipFill>
          <a:blip r:embed="rId5"/>
          <a:stretch>
            <a:fillRect/>
          </a:stretch>
        </p:blipFill>
        <p:spPr>
          <a:xfrm>
            <a:off x="7150526" y="4595875"/>
            <a:ext cx="1847248" cy="432854"/>
          </a:xfrm>
          <a:prstGeom prst="rect">
            <a:avLst/>
          </a:prstGeom>
        </p:spPr>
      </p:pic>
      <p:pic>
        <p:nvPicPr>
          <p:cNvPr id="13" name="Graphic 3">
            <a:extLst>
              <a:ext uri="{FF2B5EF4-FFF2-40B4-BE49-F238E27FC236}">
                <a16:creationId xmlns:a16="http://schemas.microsoft.com/office/drawing/2014/main" id="{BBE8D2A6-7FF4-446A-9CEE-2FF3A4E97350}"/>
              </a:ext>
            </a:extLst>
          </p:cNvPr>
          <p:cNvPicPr>
            <a:picLocks noChangeAspect="1"/>
          </p:cNvPicPr>
          <p:nvPr userDrawn="1"/>
        </p:nvPicPr>
        <p:blipFill>
          <a:blip r:embed="rId6"/>
          <a:stretch>
            <a:fillRect/>
          </a:stretch>
        </p:blipFill>
        <p:spPr>
          <a:xfrm>
            <a:off x="7283384" y="4293436"/>
            <a:ext cx="1581531" cy="377986"/>
          </a:xfrm>
          <a:prstGeom prst="rect">
            <a:avLst/>
          </a:prstGeom>
        </p:spPr>
      </p:pic>
    </p:spTree>
    <p:extLst>
      <p:ext uri="{BB962C8B-B14F-4D97-AF65-F5344CB8AC3E}">
        <p14:creationId xmlns:p14="http://schemas.microsoft.com/office/powerpoint/2010/main" val="2362143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 Headers">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E5DC321B-E5E6-4474-9961-3E6E7A8F3ACA}"/>
              </a:ext>
            </a:extLst>
          </p:cNvPr>
          <p:cNvGrpSpPr/>
          <p:nvPr userDrawn="1"/>
        </p:nvGrpSpPr>
        <p:grpSpPr>
          <a:xfrm>
            <a:off x="0" y="0"/>
            <a:ext cx="9144000" cy="495300"/>
            <a:chOff x="0" y="0"/>
            <a:chExt cx="9144000" cy="495300"/>
          </a:xfrm>
        </p:grpSpPr>
        <p:pic>
          <p:nvPicPr>
            <p:cNvPr id="17" name="Graphic 16">
              <a:extLst>
                <a:ext uri="{FF2B5EF4-FFF2-40B4-BE49-F238E27FC236}">
                  <a16:creationId xmlns:a16="http://schemas.microsoft.com/office/drawing/2014/main" id="{9B50D0A3-EB1A-4E7E-82DA-E923C26128E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9144000" cy="495300"/>
            </a:xfrm>
            <a:prstGeom prst="rect">
              <a:avLst/>
            </a:prstGeom>
          </p:spPr>
        </p:pic>
        <p:pic>
          <p:nvPicPr>
            <p:cNvPr id="18" name="Graphic 17">
              <a:extLst>
                <a:ext uri="{FF2B5EF4-FFF2-40B4-BE49-F238E27FC236}">
                  <a16:creationId xmlns:a16="http://schemas.microsoft.com/office/drawing/2014/main" id="{90A5D7E4-A4F6-4056-96C6-1F354642A1F4}"/>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51888" y="103770"/>
              <a:ext cx="1171575" cy="304800"/>
            </a:xfrm>
            <a:prstGeom prst="rect">
              <a:avLst/>
            </a:prstGeom>
          </p:spPr>
        </p:pic>
      </p:grpSp>
      <p:sp>
        <p:nvSpPr>
          <p:cNvPr id="11" name="Title 1">
            <a:extLst>
              <a:ext uri="{FF2B5EF4-FFF2-40B4-BE49-F238E27FC236}">
                <a16:creationId xmlns:a16="http://schemas.microsoft.com/office/drawing/2014/main" id="{FF59D904-E224-4224-8E9A-BB76C0C89DAA}"/>
              </a:ext>
            </a:extLst>
          </p:cNvPr>
          <p:cNvSpPr>
            <a:spLocks noGrp="1"/>
          </p:cNvSpPr>
          <p:nvPr>
            <p:ph type="title"/>
          </p:nvPr>
        </p:nvSpPr>
        <p:spPr>
          <a:xfrm>
            <a:off x="281681" y="581714"/>
            <a:ext cx="8229600" cy="579266"/>
          </a:xfrm>
        </p:spPr>
        <p:txBody>
          <a:bodyPr anchor="t">
            <a:normAutofit/>
          </a:bodyPr>
          <a:lstStyle>
            <a:lvl1pPr>
              <a:defRPr sz="3000"/>
            </a:lvl1pPr>
          </a:lstStyle>
          <a:p>
            <a:r>
              <a:rPr lang="en-US"/>
              <a:t>Click to edit Master title style</a:t>
            </a:r>
            <a:endParaRPr lang="en-US" dirty="0"/>
          </a:p>
        </p:txBody>
      </p:sp>
      <p:sp>
        <p:nvSpPr>
          <p:cNvPr id="13" name="Text Placeholder 2">
            <a:extLst>
              <a:ext uri="{FF2B5EF4-FFF2-40B4-BE49-F238E27FC236}">
                <a16:creationId xmlns:a16="http://schemas.microsoft.com/office/drawing/2014/main" id="{2501509C-AB48-44C2-97DB-8290E6109608}"/>
              </a:ext>
            </a:extLst>
          </p:cNvPr>
          <p:cNvSpPr>
            <a:spLocks noGrp="1"/>
          </p:cNvSpPr>
          <p:nvPr>
            <p:ph type="body" idx="1"/>
          </p:nvPr>
        </p:nvSpPr>
        <p:spPr>
          <a:xfrm>
            <a:off x="295120" y="1096539"/>
            <a:ext cx="3803404" cy="479822"/>
          </a:xfrm>
        </p:spPr>
        <p:txBody>
          <a:bodyPr anchor="b">
            <a:noAutofit/>
          </a:bodyPr>
          <a:lstStyle>
            <a:lvl1pPr marL="0" indent="0">
              <a:buNone/>
              <a:defRPr sz="2400" b="1">
                <a:solidFill>
                  <a:srgbClr val="008170"/>
                </a:solidFill>
                <a:latin typeface="Arial" panose="020B0604020202020204" pitchFamily="34" charset="0"/>
                <a:ea typeface="Roboto Black" panose="02000000000000000000" pitchFamily="2"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4" name="Content Placeholder 3">
            <a:extLst>
              <a:ext uri="{FF2B5EF4-FFF2-40B4-BE49-F238E27FC236}">
                <a16:creationId xmlns:a16="http://schemas.microsoft.com/office/drawing/2014/main" id="{24B20249-43DE-47F1-8549-7D5A575B7FFE}"/>
              </a:ext>
            </a:extLst>
          </p:cNvPr>
          <p:cNvSpPr>
            <a:spLocks noGrp="1"/>
          </p:cNvSpPr>
          <p:nvPr>
            <p:ph sz="half" idx="2"/>
          </p:nvPr>
        </p:nvSpPr>
        <p:spPr>
          <a:xfrm>
            <a:off x="295120" y="1584200"/>
            <a:ext cx="3803404" cy="3316274"/>
          </a:xfrm>
        </p:spPr>
        <p:txBody>
          <a:bodyPr/>
          <a:lstStyle>
            <a:lvl1pPr>
              <a:defRPr sz="20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2">
            <a:extLst>
              <a:ext uri="{FF2B5EF4-FFF2-40B4-BE49-F238E27FC236}">
                <a16:creationId xmlns:a16="http://schemas.microsoft.com/office/drawing/2014/main" id="{9C3DFA0A-D5BF-48D8-B99E-825A83D7B522}"/>
              </a:ext>
            </a:extLst>
          </p:cNvPr>
          <p:cNvSpPr>
            <a:spLocks noGrp="1"/>
          </p:cNvSpPr>
          <p:nvPr>
            <p:ph type="body" idx="11"/>
          </p:nvPr>
        </p:nvSpPr>
        <p:spPr>
          <a:xfrm>
            <a:off x="4173182" y="1098100"/>
            <a:ext cx="3803404" cy="479822"/>
          </a:xfrm>
        </p:spPr>
        <p:txBody>
          <a:bodyPr anchor="b">
            <a:noAutofit/>
          </a:bodyPr>
          <a:lstStyle>
            <a:lvl1pPr marL="0" indent="0">
              <a:buNone/>
              <a:defRPr sz="2400" b="1">
                <a:solidFill>
                  <a:srgbClr val="008170"/>
                </a:solidFill>
                <a:latin typeface="Arial" panose="020B0604020202020204" pitchFamily="34" charset="0"/>
                <a:ea typeface="Roboto Black" panose="02000000000000000000" pitchFamily="2"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Content Placeholder 3">
            <a:extLst>
              <a:ext uri="{FF2B5EF4-FFF2-40B4-BE49-F238E27FC236}">
                <a16:creationId xmlns:a16="http://schemas.microsoft.com/office/drawing/2014/main" id="{FDABA012-265A-42A8-AEF8-36FBBF77F23A}"/>
              </a:ext>
            </a:extLst>
          </p:cNvPr>
          <p:cNvSpPr>
            <a:spLocks noGrp="1"/>
          </p:cNvSpPr>
          <p:nvPr>
            <p:ph sz="half" idx="12"/>
          </p:nvPr>
        </p:nvSpPr>
        <p:spPr>
          <a:xfrm>
            <a:off x="4173182" y="1585761"/>
            <a:ext cx="3803404" cy="3316274"/>
          </a:xfrm>
        </p:spPr>
        <p:txBody>
          <a:bodyPr/>
          <a:lstStyle>
            <a:lvl1pPr>
              <a:defRPr sz="20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Slide Number Placeholder 5">
            <a:extLst>
              <a:ext uri="{FF2B5EF4-FFF2-40B4-BE49-F238E27FC236}">
                <a16:creationId xmlns:a16="http://schemas.microsoft.com/office/drawing/2014/main" id="{5967CD52-B6E1-4415-AE46-7344AD9ECAB6}"/>
              </a:ext>
            </a:extLst>
          </p:cNvPr>
          <p:cNvSpPr>
            <a:spLocks noGrp="1"/>
          </p:cNvSpPr>
          <p:nvPr>
            <p:ph type="sldNum" sz="quarter" idx="4"/>
          </p:nvPr>
        </p:nvSpPr>
        <p:spPr>
          <a:xfrm>
            <a:off x="6749381" y="4767267"/>
            <a:ext cx="2133600" cy="273844"/>
          </a:xfrm>
          <a:prstGeom prst="rect">
            <a:avLst/>
          </a:prstGeom>
        </p:spPr>
        <p:txBody>
          <a:bodyPr vert="horz" lIns="91440" tIns="45720" rIns="91440" bIns="45720" rtlCol="0" anchor="ctr"/>
          <a:lstStyle>
            <a:lvl1pPr algn="r">
              <a:defRPr sz="1200">
                <a:solidFill>
                  <a:schemeClr val="tx1"/>
                </a:solidFill>
                <a:latin typeface="Arial" panose="020B0604020202020204" pitchFamily="34" charset="0"/>
                <a:cs typeface="Arial" panose="020B0604020202020204" pitchFamily="34" charset="0"/>
              </a:defRPr>
            </a:lvl1pPr>
          </a:lstStyle>
          <a:p>
            <a:fld id="{E237A2EE-7A79-7D46-AE90-27E56A361758}" type="slidenum">
              <a:rPr lang="en-US" smtClean="0"/>
              <a:pPr/>
              <a:t>‹#›</a:t>
            </a:fld>
            <a:endParaRPr lang="en-US" dirty="0"/>
          </a:p>
        </p:txBody>
      </p:sp>
    </p:spTree>
    <p:extLst>
      <p:ext uri="{BB962C8B-B14F-4D97-AF65-F5344CB8AC3E}">
        <p14:creationId xmlns:p14="http://schemas.microsoft.com/office/powerpoint/2010/main" val="2264514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Blue">
    <p:bg>
      <p:bgPr>
        <a:solidFill>
          <a:schemeClr val="accent1"/>
        </a:solidFill>
        <a:effectLst/>
      </p:bgPr>
    </p:bg>
    <p:spTree>
      <p:nvGrpSpPr>
        <p:cNvPr id="1" name=""/>
        <p:cNvGrpSpPr/>
        <p:nvPr/>
      </p:nvGrpSpPr>
      <p:grpSpPr>
        <a:xfrm>
          <a:off x="0" y="0"/>
          <a:ext cx="0" cy="0"/>
          <a:chOff x="0" y="0"/>
          <a:chExt cx="0" cy="0"/>
        </a:xfrm>
      </p:grpSpPr>
      <p:pic>
        <p:nvPicPr>
          <p:cNvPr id="11" name="Picture 10" descr="watermar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438299"/>
            <a:ext cx="6858000" cy="6858000"/>
          </a:xfrm>
          <a:prstGeom prst="rect">
            <a:avLst/>
          </a:prstGeom>
        </p:spPr>
      </p:pic>
      <p:sp>
        <p:nvSpPr>
          <p:cNvPr id="2" name="Title 1"/>
          <p:cNvSpPr>
            <a:spLocks noGrp="1"/>
          </p:cNvSpPr>
          <p:nvPr>
            <p:ph type="ctrTitle"/>
          </p:nvPr>
        </p:nvSpPr>
        <p:spPr>
          <a:xfrm>
            <a:off x="827070" y="1597828"/>
            <a:ext cx="7772400" cy="641141"/>
          </a:xfrm>
        </p:spPr>
        <p:txBody>
          <a:bodyPr>
            <a:noAutofit/>
          </a:bodyPr>
          <a:lstStyle>
            <a:lvl1pPr algn="l">
              <a:defRPr sz="30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827070" y="2257433"/>
            <a:ext cx="7772400" cy="616585"/>
          </a:xfrm>
        </p:spPr>
        <p:txBody>
          <a:bodyPr>
            <a:normAutofit/>
          </a:bodyPr>
          <a:lstStyle>
            <a:lvl1pPr marL="0" indent="0" algn="l">
              <a:buNone/>
              <a:defRPr sz="2000" i="1">
                <a:solidFill>
                  <a:srgbClr val="F2F2F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674618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1681" y="581714"/>
            <a:ext cx="8229600" cy="579266"/>
          </a:xfrm>
        </p:spPr>
        <p:txBody>
          <a:bodyPr anchor="t">
            <a:normAutofit/>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333056" y="1167314"/>
            <a:ext cx="8229600" cy="3394472"/>
          </a:xfrm>
        </p:spPr>
        <p:txBody>
          <a:bodyPr/>
          <a:lstStyle>
            <a:lvl1pPr>
              <a:defRPr sz="2000">
                <a:solidFill>
                  <a:schemeClr val="tx1"/>
                </a:solidFill>
              </a:defRPr>
            </a:lvl1pPr>
            <a:lvl2pPr>
              <a:buClr>
                <a:srgbClr val="31333A"/>
              </a:buClr>
              <a:defRPr>
                <a:solidFill>
                  <a:schemeClr val="tx1"/>
                </a:solidFill>
              </a:defRPr>
            </a:lvl2pPr>
            <a:lvl3pPr>
              <a:buClrTx/>
              <a:defRPr>
                <a:solidFill>
                  <a:schemeClr val="tx1"/>
                </a:solidFill>
              </a:defRPr>
            </a:lvl3pPr>
            <a:lvl4pPr>
              <a:buClrTx/>
              <a:defRPr>
                <a:solidFill>
                  <a:schemeClr val="tx1"/>
                </a:solidFill>
              </a:defRPr>
            </a:lvl4pPr>
            <a:lvl5pPr>
              <a:buClr>
                <a:srgbClr val="02254E"/>
              </a:buClr>
              <a:defRPr>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5" name="Group 4">
            <a:extLst>
              <a:ext uri="{FF2B5EF4-FFF2-40B4-BE49-F238E27FC236}">
                <a16:creationId xmlns:a16="http://schemas.microsoft.com/office/drawing/2014/main" id="{FD3B5347-FD42-47BB-BE2A-FF86FAE0F897}"/>
              </a:ext>
            </a:extLst>
          </p:cNvPr>
          <p:cNvGrpSpPr/>
          <p:nvPr userDrawn="1"/>
        </p:nvGrpSpPr>
        <p:grpSpPr>
          <a:xfrm>
            <a:off x="0" y="0"/>
            <a:ext cx="9144000" cy="495300"/>
            <a:chOff x="0" y="0"/>
            <a:chExt cx="9144000" cy="495300"/>
          </a:xfrm>
        </p:grpSpPr>
        <p:pic>
          <p:nvPicPr>
            <p:cNvPr id="9" name="Graphic 8">
              <a:extLst>
                <a:ext uri="{FF2B5EF4-FFF2-40B4-BE49-F238E27FC236}">
                  <a16:creationId xmlns:a16="http://schemas.microsoft.com/office/drawing/2014/main" id="{5454832E-AD5F-4B5D-9030-B6A146EEF1E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9144000" cy="495300"/>
            </a:xfrm>
            <a:prstGeom prst="rect">
              <a:avLst/>
            </a:prstGeom>
          </p:spPr>
        </p:pic>
        <p:pic>
          <p:nvPicPr>
            <p:cNvPr id="4" name="Graphic 3">
              <a:extLst>
                <a:ext uri="{FF2B5EF4-FFF2-40B4-BE49-F238E27FC236}">
                  <a16:creationId xmlns:a16="http://schemas.microsoft.com/office/drawing/2014/main" id="{5CA94708-AF6E-42C7-B828-FE3B53A54B8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51888" y="103770"/>
              <a:ext cx="1171575" cy="304800"/>
            </a:xfrm>
            <a:prstGeom prst="rect">
              <a:avLst/>
            </a:prstGeom>
          </p:spPr>
        </p:pic>
      </p:grpSp>
      <p:sp>
        <p:nvSpPr>
          <p:cNvPr id="8" name="Slide Number Placeholder 5">
            <a:extLst>
              <a:ext uri="{FF2B5EF4-FFF2-40B4-BE49-F238E27FC236}">
                <a16:creationId xmlns:a16="http://schemas.microsoft.com/office/drawing/2014/main" id="{E2F099F3-CE34-4330-815F-57E7992EC115}"/>
              </a:ext>
            </a:extLst>
          </p:cNvPr>
          <p:cNvSpPr>
            <a:spLocks noGrp="1"/>
          </p:cNvSpPr>
          <p:nvPr>
            <p:ph type="sldNum" sz="quarter" idx="4"/>
          </p:nvPr>
        </p:nvSpPr>
        <p:spPr>
          <a:xfrm>
            <a:off x="6749381" y="4767267"/>
            <a:ext cx="2133600" cy="273844"/>
          </a:xfrm>
          <a:prstGeom prst="rect">
            <a:avLst/>
          </a:prstGeom>
        </p:spPr>
        <p:txBody>
          <a:bodyPr vert="horz" lIns="91440" tIns="45720" rIns="91440" bIns="45720" rtlCol="0" anchor="ctr"/>
          <a:lstStyle>
            <a:lvl1pPr algn="r">
              <a:defRPr sz="1200">
                <a:solidFill>
                  <a:schemeClr val="tx1"/>
                </a:solidFill>
                <a:latin typeface="Arial" panose="020B0604020202020204" pitchFamily="34" charset="0"/>
                <a:cs typeface="Arial" panose="020B0604020202020204" pitchFamily="34" charset="0"/>
              </a:defRPr>
            </a:lvl1pPr>
          </a:lstStyle>
          <a:p>
            <a:fld id="{E237A2EE-7A79-7D46-AE90-27E56A361758}" type="slidenum">
              <a:rPr lang="en-US" smtClean="0"/>
              <a:pPr/>
              <a:t>‹#›</a:t>
            </a:fld>
            <a:endParaRPr lang="en-US" dirty="0"/>
          </a:p>
        </p:txBody>
      </p:sp>
    </p:spTree>
    <p:extLst>
      <p:ext uri="{BB962C8B-B14F-4D97-AF65-F5344CB8AC3E}">
        <p14:creationId xmlns:p14="http://schemas.microsoft.com/office/powerpoint/2010/main" val="1319171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Overview with BG">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534F0A9A-C9BC-4F63-84F7-0F8FF3E1F00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064525" y="538167"/>
            <a:ext cx="4229100" cy="4229100"/>
          </a:xfrm>
          <a:prstGeom prst="rect">
            <a:avLst/>
          </a:prstGeom>
        </p:spPr>
      </p:pic>
      <p:sp>
        <p:nvSpPr>
          <p:cNvPr id="2" name="Title 1"/>
          <p:cNvSpPr>
            <a:spLocks noGrp="1"/>
          </p:cNvSpPr>
          <p:nvPr>
            <p:ph type="title"/>
          </p:nvPr>
        </p:nvSpPr>
        <p:spPr>
          <a:xfrm>
            <a:off x="281681" y="581714"/>
            <a:ext cx="8229600" cy="579266"/>
          </a:xfrm>
        </p:spPr>
        <p:txBody>
          <a:bodyPr anchor="t">
            <a:normAutofit/>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333056" y="1167313"/>
            <a:ext cx="5268754" cy="3599953"/>
          </a:xfrm>
        </p:spPr>
        <p:txBody>
          <a:bodyPr/>
          <a:lstStyle>
            <a:lvl1pPr>
              <a:defRPr sz="2000"/>
            </a:lvl1pPr>
            <a:lvl2pPr>
              <a:buClr>
                <a:srgbClr val="31333A"/>
              </a:buClr>
              <a:defRPr/>
            </a:lvl2pPr>
            <a:lvl3pPr>
              <a:buClrTx/>
              <a:defRPr/>
            </a:lvl3pPr>
            <a:lvl4pPr>
              <a:defRPr/>
            </a:lvl4pPr>
            <a:lvl5pPr>
              <a:buClr>
                <a:srgbClr val="02254E"/>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5" name="Group 4">
            <a:extLst>
              <a:ext uri="{FF2B5EF4-FFF2-40B4-BE49-F238E27FC236}">
                <a16:creationId xmlns:a16="http://schemas.microsoft.com/office/drawing/2014/main" id="{FD3B5347-FD42-47BB-BE2A-FF86FAE0F897}"/>
              </a:ext>
            </a:extLst>
          </p:cNvPr>
          <p:cNvGrpSpPr/>
          <p:nvPr userDrawn="1"/>
        </p:nvGrpSpPr>
        <p:grpSpPr>
          <a:xfrm>
            <a:off x="0" y="0"/>
            <a:ext cx="9144000" cy="495300"/>
            <a:chOff x="0" y="0"/>
            <a:chExt cx="9144000" cy="495300"/>
          </a:xfrm>
        </p:grpSpPr>
        <p:pic>
          <p:nvPicPr>
            <p:cNvPr id="9" name="Graphic 8">
              <a:extLst>
                <a:ext uri="{FF2B5EF4-FFF2-40B4-BE49-F238E27FC236}">
                  <a16:creationId xmlns:a16="http://schemas.microsoft.com/office/drawing/2014/main" id="{5454832E-AD5F-4B5D-9030-B6A146EEF1E4}"/>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0"/>
              <a:ext cx="9144000" cy="495300"/>
            </a:xfrm>
            <a:prstGeom prst="rect">
              <a:avLst/>
            </a:prstGeom>
          </p:spPr>
        </p:pic>
        <p:pic>
          <p:nvPicPr>
            <p:cNvPr id="4" name="Graphic 3">
              <a:extLst>
                <a:ext uri="{FF2B5EF4-FFF2-40B4-BE49-F238E27FC236}">
                  <a16:creationId xmlns:a16="http://schemas.microsoft.com/office/drawing/2014/main" id="{5CA94708-AF6E-42C7-B828-FE3B53A54B83}"/>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351888" y="103770"/>
              <a:ext cx="1171575" cy="304800"/>
            </a:xfrm>
            <a:prstGeom prst="rect">
              <a:avLst/>
            </a:prstGeom>
          </p:spPr>
        </p:pic>
      </p:grpSp>
      <p:sp>
        <p:nvSpPr>
          <p:cNvPr id="11" name="Slide Number Placeholder 5">
            <a:extLst>
              <a:ext uri="{FF2B5EF4-FFF2-40B4-BE49-F238E27FC236}">
                <a16:creationId xmlns:a16="http://schemas.microsoft.com/office/drawing/2014/main" id="{60BB0D9F-0699-4C67-BBD2-CF8F686BF92E}"/>
              </a:ext>
            </a:extLst>
          </p:cNvPr>
          <p:cNvSpPr>
            <a:spLocks noGrp="1"/>
          </p:cNvSpPr>
          <p:nvPr>
            <p:ph type="sldNum" sz="quarter" idx="4"/>
          </p:nvPr>
        </p:nvSpPr>
        <p:spPr>
          <a:xfrm>
            <a:off x="6749381" y="4767267"/>
            <a:ext cx="2133600" cy="273844"/>
          </a:xfrm>
          <a:prstGeom prst="rect">
            <a:avLst/>
          </a:prstGeom>
        </p:spPr>
        <p:txBody>
          <a:bodyPr vert="horz" lIns="91440" tIns="45720" rIns="91440" bIns="45720" rtlCol="0" anchor="ctr"/>
          <a:lstStyle>
            <a:lvl1pPr algn="r">
              <a:defRPr sz="1200">
                <a:solidFill>
                  <a:schemeClr val="tx1"/>
                </a:solidFill>
                <a:latin typeface="Arial" panose="020B0604020202020204" pitchFamily="34" charset="0"/>
                <a:cs typeface="Arial" panose="020B0604020202020204" pitchFamily="34" charset="0"/>
              </a:defRPr>
            </a:lvl1pPr>
          </a:lstStyle>
          <a:p>
            <a:fld id="{E237A2EE-7A79-7D46-AE90-27E56A361758}" type="slidenum">
              <a:rPr lang="en-US" smtClean="0"/>
              <a:pPr/>
              <a:t>‹#›</a:t>
            </a:fld>
            <a:endParaRPr lang="en-US" dirty="0"/>
          </a:p>
        </p:txBody>
      </p:sp>
    </p:spTree>
    <p:extLst>
      <p:ext uri="{BB962C8B-B14F-4D97-AF65-F5344CB8AC3E}">
        <p14:creationId xmlns:p14="http://schemas.microsoft.com/office/powerpoint/2010/main" val="2114857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Figure 24pt">
    <p:spTree>
      <p:nvGrpSpPr>
        <p:cNvPr id="1" name=""/>
        <p:cNvGrpSpPr/>
        <p:nvPr/>
      </p:nvGrpSpPr>
      <p:grpSpPr>
        <a:xfrm>
          <a:off x="0" y="0"/>
          <a:ext cx="0" cy="0"/>
          <a:chOff x="0" y="0"/>
          <a:chExt cx="0" cy="0"/>
        </a:xfrm>
      </p:grpSpPr>
      <p:sp>
        <p:nvSpPr>
          <p:cNvPr id="2" name="Title 1"/>
          <p:cNvSpPr>
            <a:spLocks noGrp="1"/>
          </p:cNvSpPr>
          <p:nvPr>
            <p:ph type="title"/>
          </p:nvPr>
        </p:nvSpPr>
        <p:spPr>
          <a:xfrm>
            <a:off x="281681" y="581714"/>
            <a:ext cx="8229600" cy="579266"/>
          </a:xfrm>
        </p:spPr>
        <p:txBody>
          <a:bodyPr anchor="t">
            <a:normAutofit/>
          </a:bodyPr>
          <a:lstStyle>
            <a:lvl1pPr>
              <a:defRPr sz="2400"/>
            </a:lvl1pPr>
          </a:lstStyle>
          <a:p>
            <a:r>
              <a:rPr lang="en-US"/>
              <a:t>Click to edit Master title style</a:t>
            </a:r>
            <a:endParaRPr lang="en-US" dirty="0"/>
          </a:p>
        </p:txBody>
      </p:sp>
      <p:grpSp>
        <p:nvGrpSpPr>
          <p:cNvPr id="5" name="Group 4">
            <a:extLst>
              <a:ext uri="{FF2B5EF4-FFF2-40B4-BE49-F238E27FC236}">
                <a16:creationId xmlns:a16="http://schemas.microsoft.com/office/drawing/2014/main" id="{FD3B5347-FD42-47BB-BE2A-FF86FAE0F897}"/>
              </a:ext>
            </a:extLst>
          </p:cNvPr>
          <p:cNvGrpSpPr/>
          <p:nvPr userDrawn="1"/>
        </p:nvGrpSpPr>
        <p:grpSpPr>
          <a:xfrm>
            <a:off x="0" y="0"/>
            <a:ext cx="9144000" cy="495300"/>
            <a:chOff x="0" y="0"/>
            <a:chExt cx="9144000" cy="495300"/>
          </a:xfrm>
        </p:grpSpPr>
        <p:pic>
          <p:nvPicPr>
            <p:cNvPr id="9" name="Graphic 8">
              <a:extLst>
                <a:ext uri="{FF2B5EF4-FFF2-40B4-BE49-F238E27FC236}">
                  <a16:creationId xmlns:a16="http://schemas.microsoft.com/office/drawing/2014/main" id="{5454832E-AD5F-4B5D-9030-B6A146EEF1E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9144000" cy="495300"/>
            </a:xfrm>
            <a:prstGeom prst="rect">
              <a:avLst/>
            </a:prstGeom>
          </p:spPr>
        </p:pic>
        <p:pic>
          <p:nvPicPr>
            <p:cNvPr id="4" name="Graphic 3">
              <a:extLst>
                <a:ext uri="{FF2B5EF4-FFF2-40B4-BE49-F238E27FC236}">
                  <a16:creationId xmlns:a16="http://schemas.microsoft.com/office/drawing/2014/main" id="{5CA94708-AF6E-42C7-B828-FE3B53A54B8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51888" y="103770"/>
              <a:ext cx="1171575" cy="304800"/>
            </a:xfrm>
            <a:prstGeom prst="rect">
              <a:avLst/>
            </a:prstGeom>
          </p:spPr>
        </p:pic>
      </p:grpSp>
      <p:sp>
        <p:nvSpPr>
          <p:cNvPr id="7" name="Slide Number Placeholder 5">
            <a:extLst>
              <a:ext uri="{FF2B5EF4-FFF2-40B4-BE49-F238E27FC236}">
                <a16:creationId xmlns:a16="http://schemas.microsoft.com/office/drawing/2014/main" id="{02626470-3030-42B7-85DE-F7847EC4A3E6}"/>
              </a:ext>
            </a:extLst>
          </p:cNvPr>
          <p:cNvSpPr>
            <a:spLocks noGrp="1"/>
          </p:cNvSpPr>
          <p:nvPr>
            <p:ph type="sldNum" sz="quarter" idx="4"/>
          </p:nvPr>
        </p:nvSpPr>
        <p:spPr>
          <a:xfrm>
            <a:off x="6749381" y="4767267"/>
            <a:ext cx="2133600" cy="273844"/>
          </a:xfrm>
          <a:prstGeom prst="rect">
            <a:avLst/>
          </a:prstGeom>
        </p:spPr>
        <p:txBody>
          <a:bodyPr vert="horz" lIns="91440" tIns="45720" rIns="91440" bIns="45720" rtlCol="0" anchor="ctr"/>
          <a:lstStyle>
            <a:lvl1pPr algn="r">
              <a:defRPr sz="1200">
                <a:solidFill>
                  <a:schemeClr val="tx1"/>
                </a:solidFill>
                <a:latin typeface="Arial" panose="020B0604020202020204" pitchFamily="34" charset="0"/>
                <a:cs typeface="Arial" panose="020B0604020202020204" pitchFamily="34" charset="0"/>
              </a:defRPr>
            </a:lvl1pPr>
          </a:lstStyle>
          <a:p>
            <a:fld id="{E237A2EE-7A79-7D46-AE90-27E56A361758}" type="slidenum">
              <a:rPr lang="en-US" smtClean="0"/>
              <a:pPr/>
              <a:t>‹#›</a:t>
            </a:fld>
            <a:endParaRPr lang="en-US" dirty="0"/>
          </a:p>
        </p:txBody>
      </p:sp>
    </p:spTree>
    <p:extLst>
      <p:ext uri="{BB962C8B-B14F-4D97-AF65-F5344CB8AC3E}">
        <p14:creationId xmlns:p14="http://schemas.microsoft.com/office/powerpoint/2010/main" val="1265238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and Figure 20pt">
    <p:spTree>
      <p:nvGrpSpPr>
        <p:cNvPr id="1" name=""/>
        <p:cNvGrpSpPr/>
        <p:nvPr/>
      </p:nvGrpSpPr>
      <p:grpSpPr>
        <a:xfrm>
          <a:off x="0" y="0"/>
          <a:ext cx="0" cy="0"/>
          <a:chOff x="0" y="0"/>
          <a:chExt cx="0" cy="0"/>
        </a:xfrm>
      </p:grpSpPr>
      <p:sp>
        <p:nvSpPr>
          <p:cNvPr id="2" name="Title 1"/>
          <p:cNvSpPr>
            <a:spLocks noGrp="1"/>
          </p:cNvSpPr>
          <p:nvPr>
            <p:ph type="title"/>
          </p:nvPr>
        </p:nvSpPr>
        <p:spPr>
          <a:xfrm>
            <a:off x="281681" y="581714"/>
            <a:ext cx="8229600" cy="579266"/>
          </a:xfrm>
        </p:spPr>
        <p:txBody>
          <a:bodyPr anchor="t">
            <a:normAutofit/>
          </a:bodyPr>
          <a:lstStyle>
            <a:lvl1pPr>
              <a:defRPr sz="2000"/>
            </a:lvl1pPr>
          </a:lstStyle>
          <a:p>
            <a:r>
              <a:rPr lang="en-US"/>
              <a:t>Click to edit Master title style</a:t>
            </a:r>
            <a:endParaRPr lang="en-US" dirty="0"/>
          </a:p>
        </p:txBody>
      </p:sp>
      <p:grpSp>
        <p:nvGrpSpPr>
          <p:cNvPr id="5" name="Group 4">
            <a:extLst>
              <a:ext uri="{FF2B5EF4-FFF2-40B4-BE49-F238E27FC236}">
                <a16:creationId xmlns:a16="http://schemas.microsoft.com/office/drawing/2014/main" id="{FD3B5347-FD42-47BB-BE2A-FF86FAE0F897}"/>
              </a:ext>
            </a:extLst>
          </p:cNvPr>
          <p:cNvGrpSpPr/>
          <p:nvPr userDrawn="1"/>
        </p:nvGrpSpPr>
        <p:grpSpPr>
          <a:xfrm>
            <a:off x="0" y="0"/>
            <a:ext cx="9144000" cy="495300"/>
            <a:chOff x="0" y="0"/>
            <a:chExt cx="9144000" cy="495300"/>
          </a:xfrm>
        </p:grpSpPr>
        <p:pic>
          <p:nvPicPr>
            <p:cNvPr id="9" name="Graphic 8">
              <a:extLst>
                <a:ext uri="{FF2B5EF4-FFF2-40B4-BE49-F238E27FC236}">
                  <a16:creationId xmlns:a16="http://schemas.microsoft.com/office/drawing/2014/main" id="{5454832E-AD5F-4B5D-9030-B6A146EEF1E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9144000" cy="495300"/>
            </a:xfrm>
            <a:prstGeom prst="rect">
              <a:avLst/>
            </a:prstGeom>
          </p:spPr>
        </p:pic>
        <p:pic>
          <p:nvPicPr>
            <p:cNvPr id="4" name="Graphic 3">
              <a:extLst>
                <a:ext uri="{FF2B5EF4-FFF2-40B4-BE49-F238E27FC236}">
                  <a16:creationId xmlns:a16="http://schemas.microsoft.com/office/drawing/2014/main" id="{5CA94708-AF6E-42C7-B828-FE3B53A54B8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51888" y="103770"/>
              <a:ext cx="1171575" cy="304800"/>
            </a:xfrm>
            <a:prstGeom prst="rect">
              <a:avLst/>
            </a:prstGeom>
          </p:spPr>
        </p:pic>
      </p:grpSp>
      <p:sp>
        <p:nvSpPr>
          <p:cNvPr id="7" name="Slide Number Placeholder 5">
            <a:extLst>
              <a:ext uri="{FF2B5EF4-FFF2-40B4-BE49-F238E27FC236}">
                <a16:creationId xmlns:a16="http://schemas.microsoft.com/office/drawing/2014/main" id="{E5094154-4E97-4779-BFB8-E29B8AB20515}"/>
              </a:ext>
            </a:extLst>
          </p:cNvPr>
          <p:cNvSpPr>
            <a:spLocks noGrp="1"/>
          </p:cNvSpPr>
          <p:nvPr>
            <p:ph type="sldNum" sz="quarter" idx="4"/>
          </p:nvPr>
        </p:nvSpPr>
        <p:spPr>
          <a:xfrm>
            <a:off x="6749381" y="4767267"/>
            <a:ext cx="2133600" cy="273844"/>
          </a:xfrm>
          <a:prstGeom prst="rect">
            <a:avLst/>
          </a:prstGeom>
        </p:spPr>
        <p:txBody>
          <a:bodyPr vert="horz" lIns="91440" tIns="45720" rIns="91440" bIns="45720" rtlCol="0" anchor="ctr"/>
          <a:lstStyle>
            <a:lvl1pPr algn="r">
              <a:defRPr sz="1200">
                <a:solidFill>
                  <a:schemeClr val="tx1"/>
                </a:solidFill>
                <a:latin typeface="Arial" panose="020B0604020202020204" pitchFamily="34" charset="0"/>
                <a:cs typeface="Arial" panose="020B0604020202020204" pitchFamily="34" charset="0"/>
              </a:defRPr>
            </a:lvl1pPr>
          </a:lstStyle>
          <a:p>
            <a:fld id="{E237A2EE-7A79-7D46-AE90-27E56A361758}" type="slidenum">
              <a:rPr lang="en-US" smtClean="0"/>
              <a:pPr/>
              <a:t>‹#›</a:t>
            </a:fld>
            <a:endParaRPr lang="en-US" dirty="0"/>
          </a:p>
        </p:txBody>
      </p:sp>
    </p:spTree>
    <p:extLst>
      <p:ext uri="{BB962C8B-B14F-4D97-AF65-F5344CB8AC3E}">
        <p14:creationId xmlns:p14="http://schemas.microsoft.com/office/powerpoint/2010/main" val="1469231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mbered List">
    <p:spTree>
      <p:nvGrpSpPr>
        <p:cNvPr id="1" name=""/>
        <p:cNvGrpSpPr/>
        <p:nvPr/>
      </p:nvGrpSpPr>
      <p:grpSpPr>
        <a:xfrm>
          <a:off x="0" y="0"/>
          <a:ext cx="0" cy="0"/>
          <a:chOff x="0" y="0"/>
          <a:chExt cx="0" cy="0"/>
        </a:xfrm>
      </p:grpSpPr>
      <p:sp>
        <p:nvSpPr>
          <p:cNvPr id="14" name="Content Placeholder 6">
            <a:extLst>
              <a:ext uri="{FF2B5EF4-FFF2-40B4-BE49-F238E27FC236}">
                <a16:creationId xmlns:a16="http://schemas.microsoft.com/office/drawing/2014/main" id="{197A17ED-1E24-4170-B514-5D5984D9B7C4}"/>
              </a:ext>
            </a:extLst>
          </p:cNvPr>
          <p:cNvSpPr>
            <a:spLocks noGrp="1"/>
          </p:cNvSpPr>
          <p:nvPr>
            <p:ph idx="1" hasCustomPrompt="1"/>
          </p:nvPr>
        </p:nvSpPr>
        <p:spPr>
          <a:xfrm>
            <a:off x="351888" y="1170146"/>
            <a:ext cx="8229600" cy="3394472"/>
          </a:xfrm>
        </p:spPr>
        <p:txBody>
          <a:bodyPr>
            <a:noAutofit/>
          </a:bodyPr>
          <a:lstStyle>
            <a:lvl1pPr>
              <a:defRPr/>
            </a:lvl1pPr>
          </a:lstStyle>
          <a:p>
            <a:pPr marL="514350" lvl="0" indent="-514350">
              <a:buFont typeface="+mj-lt"/>
              <a:buAutoNum type="arabicPeriod"/>
            </a:pPr>
            <a:r>
              <a:rPr lang="en-US" dirty="0"/>
              <a:t>First Number</a:t>
            </a:r>
          </a:p>
          <a:p>
            <a:pPr marL="514350" lvl="0" indent="-514350">
              <a:buFont typeface="+mj-lt"/>
              <a:buAutoNum type="arabicPeriod"/>
            </a:pPr>
            <a:r>
              <a:rPr lang="en-US" dirty="0"/>
              <a:t>Second Number</a:t>
            </a:r>
          </a:p>
          <a:p>
            <a:pPr marL="514350" lvl="0" indent="-514350">
              <a:buFont typeface="+mj-lt"/>
              <a:buAutoNum type="arabicPeriod"/>
            </a:pPr>
            <a:r>
              <a:rPr lang="en-US" dirty="0"/>
              <a:t>Third Number</a:t>
            </a:r>
          </a:p>
        </p:txBody>
      </p:sp>
      <p:grpSp>
        <p:nvGrpSpPr>
          <p:cNvPr id="9" name="Group 8">
            <a:extLst>
              <a:ext uri="{FF2B5EF4-FFF2-40B4-BE49-F238E27FC236}">
                <a16:creationId xmlns:a16="http://schemas.microsoft.com/office/drawing/2014/main" id="{E7AE3584-C792-4629-94AB-7785E6060DFB}"/>
              </a:ext>
            </a:extLst>
          </p:cNvPr>
          <p:cNvGrpSpPr/>
          <p:nvPr userDrawn="1"/>
        </p:nvGrpSpPr>
        <p:grpSpPr>
          <a:xfrm>
            <a:off x="0" y="0"/>
            <a:ext cx="9144000" cy="495300"/>
            <a:chOff x="0" y="0"/>
            <a:chExt cx="9144000" cy="495300"/>
          </a:xfrm>
        </p:grpSpPr>
        <p:pic>
          <p:nvPicPr>
            <p:cNvPr id="15" name="Graphic 14">
              <a:extLst>
                <a:ext uri="{FF2B5EF4-FFF2-40B4-BE49-F238E27FC236}">
                  <a16:creationId xmlns:a16="http://schemas.microsoft.com/office/drawing/2014/main" id="{A0F4DB55-E3A2-4531-86BF-C36D602C73E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9144000" cy="495300"/>
            </a:xfrm>
            <a:prstGeom prst="rect">
              <a:avLst/>
            </a:prstGeom>
          </p:spPr>
        </p:pic>
        <p:pic>
          <p:nvPicPr>
            <p:cNvPr id="16" name="Graphic 15">
              <a:extLst>
                <a:ext uri="{FF2B5EF4-FFF2-40B4-BE49-F238E27FC236}">
                  <a16:creationId xmlns:a16="http://schemas.microsoft.com/office/drawing/2014/main" id="{99044C43-7042-4843-A417-08F93FF14006}"/>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51888" y="103770"/>
              <a:ext cx="1171575" cy="304800"/>
            </a:xfrm>
            <a:prstGeom prst="rect">
              <a:avLst/>
            </a:prstGeom>
          </p:spPr>
        </p:pic>
      </p:grpSp>
      <p:sp>
        <p:nvSpPr>
          <p:cNvPr id="18" name="Title 1">
            <a:extLst>
              <a:ext uri="{FF2B5EF4-FFF2-40B4-BE49-F238E27FC236}">
                <a16:creationId xmlns:a16="http://schemas.microsoft.com/office/drawing/2014/main" id="{1D251503-7298-4575-8DF6-4EFA55FDAEFC}"/>
              </a:ext>
            </a:extLst>
          </p:cNvPr>
          <p:cNvSpPr>
            <a:spLocks noGrp="1"/>
          </p:cNvSpPr>
          <p:nvPr>
            <p:ph type="title"/>
          </p:nvPr>
        </p:nvSpPr>
        <p:spPr>
          <a:xfrm>
            <a:off x="281681" y="581714"/>
            <a:ext cx="8229600" cy="579266"/>
          </a:xfrm>
        </p:spPr>
        <p:txBody>
          <a:bodyPr anchor="t">
            <a:normAutofit/>
          </a:bodyPr>
          <a:lstStyle>
            <a:lvl1pPr>
              <a:defRPr sz="3000"/>
            </a:lvl1pPr>
          </a:lstStyle>
          <a:p>
            <a:r>
              <a:rPr lang="en-US"/>
              <a:t>Click to edit Master title style</a:t>
            </a:r>
            <a:endParaRPr lang="en-US" dirty="0"/>
          </a:p>
        </p:txBody>
      </p:sp>
      <p:sp>
        <p:nvSpPr>
          <p:cNvPr id="8" name="Slide Number Placeholder 5">
            <a:extLst>
              <a:ext uri="{FF2B5EF4-FFF2-40B4-BE49-F238E27FC236}">
                <a16:creationId xmlns:a16="http://schemas.microsoft.com/office/drawing/2014/main" id="{57728291-2915-44D1-8DFC-E3A17EE411A2}"/>
              </a:ext>
            </a:extLst>
          </p:cNvPr>
          <p:cNvSpPr>
            <a:spLocks noGrp="1"/>
          </p:cNvSpPr>
          <p:nvPr>
            <p:ph type="sldNum" sz="quarter" idx="4"/>
          </p:nvPr>
        </p:nvSpPr>
        <p:spPr>
          <a:xfrm>
            <a:off x="6749381" y="4767267"/>
            <a:ext cx="2133600" cy="273844"/>
          </a:xfrm>
          <a:prstGeom prst="rect">
            <a:avLst/>
          </a:prstGeom>
        </p:spPr>
        <p:txBody>
          <a:bodyPr vert="horz" lIns="91440" tIns="45720" rIns="91440" bIns="45720" rtlCol="0" anchor="ctr"/>
          <a:lstStyle>
            <a:lvl1pPr algn="r">
              <a:defRPr sz="1200">
                <a:solidFill>
                  <a:schemeClr val="tx1"/>
                </a:solidFill>
                <a:latin typeface="Arial" panose="020B0604020202020204" pitchFamily="34" charset="0"/>
                <a:cs typeface="Arial" panose="020B0604020202020204" pitchFamily="34" charset="0"/>
              </a:defRPr>
            </a:lvl1pPr>
          </a:lstStyle>
          <a:p>
            <a:fld id="{E237A2EE-7A79-7D46-AE90-27E56A361758}" type="slidenum">
              <a:rPr lang="en-US" smtClean="0"/>
              <a:pPr/>
              <a:t>‹#›</a:t>
            </a:fld>
            <a:endParaRPr lang="en-US" dirty="0"/>
          </a:p>
        </p:txBody>
      </p:sp>
    </p:spTree>
    <p:extLst>
      <p:ext uri="{BB962C8B-B14F-4D97-AF65-F5344CB8AC3E}">
        <p14:creationId xmlns:p14="http://schemas.microsoft.com/office/powerpoint/2010/main" val="1636980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06515" y="1124807"/>
            <a:ext cx="4038600" cy="3394472"/>
          </a:xfrm>
        </p:spPr>
        <p:txBody>
          <a:bodyPr/>
          <a:lstStyle>
            <a:lvl1pPr>
              <a:defRPr sz="2000"/>
            </a:lvl1pPr>
            <a:lvl2pPr>
              <a:defRPr sz="16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97515" y="1124807"/>
            <a:ext cx="4038600" cy="3394472"/>
          </a:xfrm>
        </p:spPr>
        <p:txBody>
          <a:bodyPr/>
          <a:lstStyle>
            <a:lvl1pPr>
              <a:defRPr sz="2000"/>
            </a:lvl1pPr>
            <a:lvl2pPr>
              <a:defRPr sz="16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0" name="Group 9">
            <a:extLst>
              <a:ext uri="{FF2B5EF4-FFF2-40B4-BE49-F238E27FC236}">
                <a16:creationId xmlns:a16="http://schemas.microsoft.com/office/drawing/2014/main" id="{44CC2088-F965-4063-833D-2757DE1411D8}"/>
              </a:ext>
            </a:extLst>
          </p:cNvPr>
          <p:cNvGrpSpPr/>
          <p:nvPr userDrawn="1"/>
        </p:nvGrpSpPr>
        <p:grpSpPr>
          <a:xfrm>
            <a:off x="0" y="0"/>
            <a:ext cx="9144000" cy="495300"/>
            <a:chOff x="0" y="0"/>
            <a:chExt cx="9144000" cy="495300"/>
          </a:xfrm>
        </p:grpSpPr>
        <p:pic>
          <p:nvPicPr>
            <p:cNvPr id="15" name="Graphic 14">
              <a:extLst>
                <a:ext uri="{FF2B5EF4-FFF2-40B4-BE49-F238E27FC236}">
                  <a16:creationId xmlns:a16="http://schemas.microsoft.com/office/drawing/2014/main" id="{B4F4C6DE-9D41-4438-A86D-6B94F5F4AB0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9144000" cy="495300"/>
            </a:xfrm>
            <a:prstGeom prst="rect">
              <a:avLst/>
            </a:prstGeom>
          </p:spPr>
        </p:pic>
        <p:pic>
          <p:nvPicPr>
            <p:cNvPr id="16" name="Graphic 15">
              <a:extLst>
                <a:ext uri="{FF2B5EF4-FFF2-40B4-BE49-F238E27FC236}">
                  <a16:creationId xmlns:a16="http://schemas.microsoft.com/office/drawing/2014/main" id="{0C9FC061-1454-4898-9733-831137748FD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51888" y="103770"/>
              <a:ext cx="1171575" cy="304800"/>
            </a:xfrm>
            <a:prstGeom prst="rect">
              <a:avLst/>
            </a:prstGeom>
          </p:spPr>
        </p:pic>
      </p:grpSp>
      <p:sp>
        <p:nvSpPr>
          <p:cNvPr id="17" name="Title 1">
            <a:extLst>
              <a:ext uri="{FF2B5EF4-FFF2-40B4-BE49-F238E27FC236}">
                <a16:creationId xmlns:a16="http://schemas.microsoft.com/office/drawing/2014/main" id="{17A23392-4964-415E-922D-20F1891ECF69}"/>
              </a:ext>
            </a:extLst>
          </p:cNvPr>
          <p:cNvSpPr>
            <a:spLocks noGrp="1"/>
          </p:cNvSpPr>
          <p:nvPr>
            <p:ph type="title"/>
          </p:nvPr>
        </p:nvSpPr>
        <p:spPr>
          <a:xfrm>
            <a:off x="281681" y="581714"/>
            <a:ext cx="8229600" cy="579266"/>
          </a:xfrm>
        </p:spPr>
        <p:txBody>
          <a:bodyPr anchor="t">
            <a:normAutofit/>
          </a:bodyPr>
          <a:lstStyle>
            <a:lvl1pPr>
              <a:defRPr sz="3000"/>
            </a:lvl1pPr>
          </a:lstStyle>
          <a:p>
            <a:r>
              <a:rPr lang="en-US"/>
              <a:t>Click to edit Master title style</a:t>
            </a:r>
            <a:endParaRPr lang="en-US" dirty="0"/>
          </a:p>
        </p:txBody>
      </p:sp>
      <p:sp>
        <p:nvSpPr>
          <p:cNvPr id="9" name="Slide Number Placeholder 5">
            <a:extLst>
              <a:ext uri="{FF2B5EF4-FFF2-40B4-BE49-F238E27FC236}">
                <a16:creationId xmlns:a16="http://schemas.microsoft.com/office/drawing/2014/main" id="{56559820-7D1D-4E46-AB27-B54B58F63CA2}"/>
              </a:ext>
            </a:extLst>
          </p:cNvPr>
          <p:cNvSpPr>
            <a:spLocks noGrp="1"/>
          </p:cNvSpPr>
          <p:nvPr>
            <p:ph type="sldNum" sz="quarter" idx="4"/>
          </p:nvPr>
        </p:nvSpPr>
        <p:spPr>
          <a:xfrm>
            <a:off x="6749381" y="4767267"/>
            <a:ext cx="2133600" cy="273844"/>
          </a:xfrm>
          <a:prstGeom prst="rect">
            <a:avLst/>
          </a:prstGeom>
        </p:spPr>
        <p:txBody>
          <a:bodyPr vert="horz" lIns="91440" tIns="45720" rIns="91440" bIns="45720" rtlCol="0" anchor="ctr"/>
          <a:lstStyle>
            <a:lvl1pPr algn="r">
              <a:defRPr sz="1200">
                <a:solidFill>
                  <a:schemeClr val="tx1"/>
                </a:solidFill>
                <a:latin typeface="Arial" panose="020B0604020202020204" pitchFamily="34" charset="0"/>
                <a:cs typeface="Arial" panose="020B0604020202020204" pitchFamily="34" charset="0"/>
              </a:defRPr>
            </a:lvl1pPr>
          </a:lstStyle>
          <a:p>
            <a:fld id="{E237A2EE-7A79-7D46-AE90-27E56A361758}" type="slidenum">
              <a:rPr lang="en-US" smtClean="0"/>
              <a:pPr/>
              <a:t>‹#›</a:t>
            </a:fld>
            <a:endParaRPr lang="en-US" dirty="0"/>
          </a:p>
        </p:txBody>
      </p:sp>
    </p:spTree>
    <p:extLst>
      <p:ext uri="{BB962C8B-B14F-4D97-AF65-F5344CB8AC3E}">
        <p14:creationId xmlns:p14="http://schemas.microsoft.com/office/powerpoint/2010/main" val="2549318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95119" y="1096539"/>
            <a:ext cx="7855313" cy="479822"/>
          </a:xfrm>
        </p:spPr>
        <p:txBody>
          <a:bodyPr anchor="b">
            <a:noAutofit/>
          </a:bodyPr>
          <a:lstStyle>
            <a:lvl1pPr marL="0" indent="0">
              <a:buNone/>
              <a:defRPr sz="2400" b="1">
                <a:solidFill>
                  <a:srgbClr val="008170"/>
                </a:solidFill>
                <a:latin typeface="Arial" panose="020B0604020202020204" pitchFamily="34" charset="0"/>
                <a:ea typeface="Roboto Black" panose="02000000000000000000" pitchFamily="2"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95120" y="1584200"/>
            <a:ext cx="7855312" cy="1803838"/>
          </a:xfrm>
        </p:spPr>
        <p:txBody>
          <a:bodyPr/>
          <a:lstStyle>
            <a:lvl1pPr>
              <a:defRPr sz="20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2" name="Group 11">
            <a:extLst>
              <a:ext uri="{FF2B5EF4-FFF2-40B4-BE49-F238E27FC236}">
                <a16:creationId xmlns:a16="http://schemas.microsoft.com/office/drawing/2014/main" id="{91EECCFD-DA5E-4BA6-8AAF-2736CD1976D5}"/>
              </a:ext>
            </a:extLst>
          </p:cNvPr>
          <p:cNvGrpSpPr/>
          <p:nvPr userDrawn="1"/>
        </p:nvGrpSpPr>
        <p:grpSpPr>
          <a:xfrm>
            <a:off x="0" y="0"/>
            <a:ext cx="9144000" cy="495300"/>
            <a:chOff x="0" y="0"/>
            <a:chExt cx="9144000" cy="495300"/>
          </a:xfrm>
        </p:grpSpPr>
        <p:pic>
          <p:nvPicPr>
            <p:cNvPr id="17" name="Graphic 16">
              <a:extLst>
                <a:ext uri="{FF2B5EF4-FFF2-40B4-BE49-F238E27FC236}">
                  <a16:creationId xmlns:a16="http://schemas.microsoft.com/office/drawing/2014/main" id="{3EE6160D-1CF0-4657-A262-85AF8AA58FA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9144000" cy="495300"/>
            </a:xfrm>
            <a:prstGeom prst="rect">
              <a:avLst/>
            </a:prstGeom>
          </p:spPr>
        </p:pic>
        <p:pic>
          <p:nvPicPr>
            <p:cNvPr id="18" name="Graphic 17">
              <a:extLst>
                <a:ext uri="{FF2B5EF4-FFF2-40B4-BE49-F238E27FC236}">
                  <a16:creationId xmlns:a16="http://schemas.microsoft.com/office/drawing/2014/main" id="{BA4649AA-F294-4C76-AC12-7CE17B82C81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51888" y="103770"/>
              <a:ext cx="1171575" cy="304800"/>
            </a:xfrm>
            <a:prstGeom prst="rect">
              <a:avLst/>
            </a:prstGeom>
          </p:spPr>
        </p:pic>
      </p:grpSp>
      <p:sp>
        <p:nvSpPr>
          <p:cNvPr id="19" name="Title 1">
            <a:extLst>
              <a:ext uri="{FF2B5EF4-FFF2-40B4-BE49-F238E27FC236}">
                <a16:creationId xmlns:a16="http://schemas.microsoft.com/office/drawing/2014/main" id="{F311D6F9-B362-428C-8756-95AA9CE1C660}"/>
              </a:ext>
            </a:extLst>
          </p:cNvPr>
          <p:cNvSpPr>
            <a:spLocks noGrp="1"/>
          </p:cNvSpPr>
          <p:nvPr>
            <p:ph type="title"/>
          </p:nvPr>
        </p:nvSpPr>
        <p:spPr>
          <a:xfrm>
            <a:off x="281681" y="581714"/>
            <a:ext cx="8229600" cy="579266"/>
          </a:xfrm>
        </p:spPr>
        <p:txBody>
          <a:bodyPr anchor="t">
            <a:normAutofit/>
          </a:bodyPr>
          <a:lstStyle>
            <a:lvl1pPr>
              <a:defRPr sz="3000"/>
            </a:lvl1pPr>
          </a:lstStyle>
          <a:p>
            <a:r>
              <a:rPr lang="en-US"/>
              <a:t>Click to edit Master title style</a:t>
            </a:r>
            <a:endParaRPr lang="en-US" dirty="0"/>
          </a:p>
        </p:txBody>
      </p:sp>
      <p:sp>
        <p:nvSpPr>
          <p:cNvPr id="9" name="Slide Number Placeholder 5">
            <a:extLst>
              <a:ext uri="{FF2B5EF4-FFF2-40B4-BE49-F238E27FC236}">
                <a16:creationId xmlns:a16="http://schemas.microsoft.com/office/drawing/2014/main" id="{2C7646C7-BF2B-44E7-AEC6-36A54D63B093}"/>
              </a:ext>
            </a:extLst>
          </p:cNvPr>
          <p:cNvSpPr>
            <a:spLocks noGrp="1"/>
          </p:cNvSpPr>
          <p:nvPr>
            <p:ph type="sldNum" sz="quarter" idx="4"/>
          </p:nvPr>
        </p:nvSpPr>
        <p:spPr>
          <a:xfrm>
            <a:off x="6749381" y="4767267"/>
            <a:ext cx="2133600" cy="273844"/>
          </a:xfrm>
          <a:prstGeom prst="rect">
            <a:avLst/>
          </a:prstGeom>
        </p:spPr>
        <p:txBody>
          <a:bodyPr vert="horz" lIns="91440" tIns="45720" rIns="91440" bIns="45720" rtlCol="0" anchor="ctr"/>
          <a:lstStyle>
            <a:lvl1pPr algn="r">
              <a:defRPr sz="1200">
                <a:solidFill>
                  <a:schemeClr val="tx1"/>
                </a:solidFill>
                <a:latin typeface="Arial" panose="020B0604020202020204" pitchFamily="34" charset="0"/>
                <a:cs typeface="Arial" panose="020B0604020202020204" pitchFamily="34" charset="0"/>
              </a:defRPr>
            </a:lvl1pPr>
          </a:lstStyle>
          <a:p>
            <a:fld id="{E237A2EE-7A79-7D46-AE90-27E56A361758}" type="slidenum">
              <a:rPr lang="en-US" smtClean="0"/>
              <a:pPr/>
              <a:t>‹#›</a:t>
            </a:fld>
            <a:endParaRPr lang="en-US" dirty="0"/>
          </a:p>
        </p:txBody>
      </p:sp>
    </p:spTree>
    <p:extLst>
      <p:ext uri="{BB962C8B-B14F-4D97-AF65-F5344CB8AC3E}">
        <p14:creationId xmlns:p14="http://schemas.microsoft.com/office/powerpoint/2010/main" val="4016063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707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27070" y="1063229"/>
            <a:ext cx="8229600" cy="339447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a:extLst>
              <a:ext uri="{FF2B5EF4-FFF2-40B4-BE49-F238E27FC236}">
                <a16:creationId xmlns:a16="http://schemas.microsoft.com/office/drawing/2014/main" id="{ADEF4EC6-6419-41C1-8E59-14C74B2A1038}"/>
              </a:ext>
            </a:extLst>
          </p:cNvPr>
          <p:cNvSpPr>
            <a:spLocks noGrp="1"/>
          </p:cNvSpPr>
          <p:nvPr>
            <p:ph type="sldNum" sz="quarter" idx="4"/>
          </p:nvPr>
        </p:nvSpPr>
        <p:spPr>
          <a:xfrm>
            <a:off x="6749381" y="4767267"/>
            <a:ext cx="2133600" cy="273844"/>
          </a:xfrm>
          <a:prstGeom prst="rect">
            <a:avLst/>
          </a:prstGeom>
        </p:spPr>
        <p:txBody>
          <a:bodyPr vert="horz" lIns="91440" tIns="45720" rIns="91440" bIns="45720" rtlCol="0" anchor="ctr"/>
          <a:lstStyle>
            <a:lvl1pPr algn="r">
              <a:defRPr sz="1200">
                <a:solidFill>
                  <a:schemeClr val="tx1"/>
                </a:solidFill>
                <a:latin typeface="Arial" panose="020B0604020202020204" pitchFamily="34" charset="0"/>
                <a:cs typeface="Arial" panose="020B0604020202020204" pitchFamily="34" charset="0"/>
              </a:defRPr>
            </a:lvl1pPr>
          </a:lstStyle>
          <a:p>
            <a:fld id="{E237A2EE-7A79-7D46-AE90-27E56A361758}" type="slidenum">
              <a:rPr lang="en-US" smtClean="0"/>
              <a:pPr/>
              <a:t>‹#›</a:t>
            </a:fld>
            <a:endParaRPr lang="en-US" dirty="0"/>
          </a:p>
        </p:txBody>
      </p:sp>
    </p:spTree>
    <p:extLst>
      <p:ext uri="{BB962C8B-B14F-4D97-AF65-F5344CB8AC3E}">
        <p14:creationId xmlns:p14="http://schemas.microsoft.com/office/powerpoint/2010/main" val="3922755949"/>
      </p:ext>
    </p:extLst>
  </p:cSld>
  <p:clrMap bg1="lt1" tx1="dk1" bg2="lt2" tx2="dk2" accent1="accent1" accent2="accent2" accent3="accent3" accent4="accent4" accent5="accent5" accent6="accent6" hlink="hlink" folHlink="folHlink"/>
  <p:sldLayoutIdLst>
    <p:sldLayoutId id="2147483667" r:id="rId1"/>
    <p:sldLayoutId id="2147483663" r:id="rId2"/>
    <p:sldLayoutId id="2147483650" r:id="rId3"/>
    <p:sldLayoutId id="2147483670" r:id="rId4"/>
    <p:sldLayoutId id="2147483671" r:id="rId5"/>
    <p:sldLayoutId id="2147483672" r:id="rId6"/>
    <p:sldLayoutId id="2147483669" r:id="rId7"/>
    <p:sldLayoutId id="2147483652" r:id="rId8"/>
    <p:sldLayoutId id="2147483668" r:id="rId9"/>
    <p:sldLayoutId id="2147483653" r:id="rId10"/>
  </p:sldLayoutIdLst>
  <p:hf hdr="0" ftr="0" dt="0"/>
  <p:txStyles>
    <p:titleStyle>
      <a:lvl1pPr algn="l" defTabSz="457200" rtl="0" eaLnBrk="1" latinLnBrk="0" hangingPunct="1">
        <a:spcBef>
          <a:spcPct val="0"/>
        </a:spcBef>
        <a:buNone/>
        <a:defRPr sz="3000" b="1" i="0" kern="1200">
          <a:solidFill>
            <a:srgbClr val="003461"/>
          </a:solidFill>
          <a:latin typeface="Arial" panose="020B0604020202020204" pitchFamily="34" charset="0"/>
          <a:ea typeface="Roboto Black" panose="02000000000000000000" pitchFamily="2" charset="0"/>
          <a:cs typeface="Arial" panose="020B0604020202020204" pitchFamily="34" charset="0"/>
        </a:defRPr>
      </a:lvl1pPr>
    </p:titleStyle>
    <p:bodyStyle>
      <a:lvl1pPr marL="342900" indent="-342900" algn="l" defTabSz="457200" rtl="0" eaLnBrk="1" latinLnBrk="0" hangingPunct="1">
        <a:spcBef>
          <a:spcPct val="20000"/>
        </a:spcBef>
        <a:buClr>
          <a:srgbClr val="008170"/>
        </a:buClr>
        <a:buFont typeface="Arial"/>
        <a:buChar char="•"/>
        <a:defRPr sz="2000" kern="1200" baseline="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Clr>
          <a:srgbClr val="31333A"/>
        </a:buClr>
        <a:buFont typeface="Arial"/>
        <a:buChar char="–"/>
        <a:defRPr sz="1600" kern="1200" baseline="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ClrTx/>
        <a:buFont typeface="Arial"/>
        <a:buChar char="•"/>
        <a:defRPr sz="1600" kern="1200" baseline="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ClrTx/>
        <a:buFont typeface="Arial"/>
        <a:buChar char="–"/>
        <a:defRPr sz="1400" kern="1200" baseline="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ClrTx/>
        <a:buFont typeface="Courier New"/>
        <a:buChar char="o"/>
        <a:defRPr sz="1400" kern="1200" baseline="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comments" Target="../comments/commen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comments" Target="../comments/commen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comments" Target="../comments/commen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comments" Target="../comments/comment5.xm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comments" Target="../comments/comment7.xml"/></Relationships>
</file>

<file path=ppt/slides/_rels/slide17.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comments" Target="../comments/comment9.xm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comments" Target="../comments/comment10.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comments" Target="../comments/comment11.xml"/></Relationships>
</file>

<file path=ppt/slides/_rels/slide22.xml.rels><?xml version="1.0" encoding="UTF-8" standalone="yes"?>
<Relationships xmlns="http://schemas.openxmlformats.org/package/2006/relationships"><Relationship Id="rId3" Type="http://schemas.openxmlformats.org/officeDocument/2006/relationships/comments" Target="../comments/comment12.xm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comments" Target="../comments/comment13.xml"/></Relationships>
</file>

<file path=ppt/slides/_rels/slide24.xml.rels><?xml version="1.0" encoding="UTF-8" standalone="yes"?>
<Relationships xmlns="http://schemas.openxmlformats.org/package/2006/relationships"><Relationship Id="rId3" Type="http://schemas.openxmlformats.org/officeDocument/2006/relationships/comments" Target="../comments/comment14.xml"/><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comments" Target="../comments/commen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comments" Target="../comments/comment16.xml"/><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comments" Target="../comments/comment17.xml"/><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comments" Target="../comments/commen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omments" Target="../comments/comment19.xml"/><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comments" Target="../comments/comment20.xml"/><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comments" Target="../comments/comment21.xml"/><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comments" Target="../comments/comment22.xml"/><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comments" Target="../comments/comment23.xml"/><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comments" Target="../comments/comment24.xml"/><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comments" Target="../comments/comment25.xml"/><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omments" Target="../comments/comment26.xml"/><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comments" Target="../comments/comment27.xml"/><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comments" Target="../comments/comment28.xml"/><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comments" Target="../comments/comment29.xml"/><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comments" Target="../comments/comment30.xml"/><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comments" Target="../comments/comment31.xml"/><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comments" Target="../comments/comment32.xml"/><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comments" Target="../comments/comment33.xml"/><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hyperlink" Target="http://www.macpac.gov/" TargetMode="External"/><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hyperlink" Target="mailto:kate.massey@macpac.gov" TargetMode="External"/><Relationship Id="rId2" Type="http://schemas.openxmlformats.org/officeDocument/2006/relationships/notesSlide" Target="../notesSlides/notesSlide59.xml"/><Relationship Id="rId1" Type="http://schemas.openxmlformats.org/officeDocument/2006/relationships/slideLayout" Target="../slideLayouts/slideLayout3.xml"/><Relationship Id="rId5" Type="http://schemas.openxmlformats.org/officeDocument/2006/relationships/hyperlink" Target="mailto:nick.ngo@macpac.gov" TargetMode="External"/><Relationship Id="rId4" Type="http://schemas.openxmlformats.org/officeDocument/2006/relationships/hyperlink" Target="mailto:caroline.broder@macpac.gov"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952741-A082-4CA1-B9E0-5B48F2F37D80}"/>
              </a:ext>
            </a:extLst>
          </p:cNvPr>
          <p:cNvSpPr>
            <a:spLocks noGrp="1"/>
          </p:cNvSpPr>
          <p:nvPr>
            <p:ph type="ctrTitle"/>
          </p:nvPr>
        </p:nvSpPr>
        <p:spPr/>
        <p:txBody>
          <a:bodyPr/>
          <a:lstStyle/>
          <a:p>
            <a:br>
              <a:rPr lang="en-US" dirty="0"/>
            </a:br>
            <a:r>
              <a:rPr lang="en-US" dirty="0"/>
              <a:t>New Commissioner Orientation</a:t>
            </a:r>
          </a:p>
        </p:txBody>
      </p:sp>
      <p:sp>
        <p:nvSpPr>
          <p:cNvPr id="12" name="Date Placeholder 3">
            <a:extLst>
              <a:ext uri="{FF2B5EF4-FFF2-40B4-BE49-F238E27FC236}">
                <a16:creationId xmlns:a16="http://schemas.microsoft.com/office/drawing/2014/main" id="{130B31AE-8C8F-4C2D-A42F-69F4F0EB23DF}"/>
              </a:ext>
            </a:extLst>
          </p:cNvPr>
          <p:cNvSpPr>
            <a:spLocks noGrp="1"/>
          </p:cNvSpPr>
          <p:nvPr>
            <p:ph type="dt" sz="half" idx="2"/>
          </p:nvPr>
        </p:nvSpPr>
        <p:spPr>
          <a:prstGeom prst="rect">
            <a:avLst/>
          </a:prstGeom>
        </p:spPr>
        <p:txBody>
          <a:bodyPr vert="horz" lIns="91440" tIns="45720" rIns="91440" bIns="45720" rtlCol="0" anchor="ctr"/>
          <a:lstStyle>
            <a:lvl1pPr algn="l">
              <a:defRPr sz="1200">
                <a:solidFill>
                  <a:srgbClr val="31333A"/>
                </a:solidFill>
                <a:latin typeface="Arial" panose="020B0604020202020204" pitchFamily="34" charset="0"/>
                <a:cs typeface="Arial" panose="020B0604020202020204" pitchFamily="34" charset="0"/>
              </a:defRPr>
            </a:lvl1pPr>
          </a:lstStyle>
          <a:p>
            <a:r>
              <a:rPr lang="en-US" dirty="0">
                <a:solidFill>
                  <a:schemeClr val="tx1"/>
                </a:solidFill>
              </a:rPr>
              <a:t>June 12, 2024</a:t>
            </a:r>
          </a:p>
        </p:txBody>
      </p:sp>
      <p:sp>
        <p:nvSpPr>
          <p:cNvPr id="11" name="Rectangle 10">
            <a:extLst>
              <a:ext uri="{FF2B5EF4-FFF2-40B4-BE49-F238E27FC236}">
                <a16:creationId xmlns:a16="http://schemas.microsoft.com/office/drawing/2014/main" id="{82F5627C-8206-4D9C-9723-59694D0A4B0F}"/>
              </a:ext>
            </a:extLst>
          </p:cNvPr>
          <p:cNvSpPr/>
          <p:nvPr/>
        </p:nvSpPr>
        <p:spPr>
          <a:xfrm rot="10800000" flipV="1">
            <a:off x="462119" y="3096960"/>
            <a:ext cx="1047472" cy="45719"/>
          </a:xfrm>
          <a:prstGeom prst="rect">
            <a:avLst/>
          </a:prstGeom>
          <a:solidFill>
            <a:srgbClr val="142E54"/>
          </a:solidFill>
          <a:ln>
            <a:noFill/>
          </a:ln>
          <a:effectLst/>
        </p:spPr>
        <p:style>
          <a:lnRef idx="1">
            <a:schemeClr val="accent1"/>
          </a:lnRef>
          <a:fillRef idx="3">
            <a:schemeClr val="accent1"/>
          </a:fillRef>
          <a:effectRef idx="2">
            <a:schemeClr val="accent1"/>
          </a:effectRef>
          <a:fontRef idx="minor">
            <a:schemeClr val="lt1"/>
          </a:fontRef>
        </p:style>
        <p:txBody>
          <a:bodyPr lIns="182880" tIns="91440" rIns="91440" bIns="91440" rtlCol="0" anchor="ctr"/>
          <a:lstStyle/>
          <a:p>
            <a:pPr marL="548640">
              <a:spcBef>
                <a:spcPts val="600"/>
              </a:spcBef>
            </a:pPr>
            <a:endParaRPr lang="en" dirty="0">
              <a:solidFill>
                <a:srgbClr val="377A69"/>
              </a:solidFill>
              <a:latin typeface=""/>
            </a:endParaRPr>
          </a:p>
        </p:txBody>
      </p:sp>
      <p:sp>
        <p:nvSpPr>
          <p:cNvPr id="5" name="Subtitle 4">
            <a:extLst>
              <a:ext uri="{FF2B5EF4-FFF2-40B4-BE49-F238E27FC236}">
                <a16:creationId xmlns:a16="http://schemas.microsoft.com/office/drawing/2014/main" id="{01575487-953B-49F1-8331-92CC76148DBB}"/>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938032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9D3CFF6-BA37-44C3-839A-97C815A72D83}"/>
              </a:ext>
            </a:extLst>
          </p:cNvPr>
          <p:cNvPicPr>
            <a:picLocks noChangeAspect="1"/>
          </p:cNvPicPr>
          <p:nvPr/>
        </p:nvPicPr>
        <p:blipFill>
          <a:blip r:embed="rId3"/>
          <a:stretch>
            <a:fillRect/>
          </a:stretch>
        </p:blipFill>
        <p:spPr>
          <a:xfrm>
            <a:off x="123466" y="715009"/>
            <a:ext cx="8838089" cy="4259959"/>
          </a:xfrm>
          <a:prstGeom prst="rect">
            <a:avLst/>
          </a:prstGeom>
        </p:spPr>
      </p:pic>
      <p:sp>
        <p:nvSpPr>
          <p:cNvPr id="6" name="Title 1" descr="This table illustrates how to format a multiple-bar horizontal bar chart in PowerPoint." title="Percent of Medicaid Enrollees in Managed Care, FY 2010">
            <a:extLst>
              <a:ext uri="{FF2B5EF4-FFF2-40B4-BE49-F238E27FC236}">
                <a16:creationId xmlns:a16="http://schemas.microsoft.com/office/drawing/2014/main" id="{B5658925-7787-4C68-8B91-B5A19F3247E9}"/>
              </a:ext>
            </a:extLst>
          </p:cNvPr>
          <p:cNvSpPr>
            <a:spLocks noGrp="1"/>
          </p:cNvSpPr>
          <p:nvPr>
            <p:ph type="title"/>
          </p:nvPr>
        </p:nvSpPr>
        <p:spPr>
          <a:xfrm>
            <a:off x="281681" y="581714"/>
            <a:ext cx="8521660" cy="469369"/>
          </a:xfrm>
        </p:spPr>
        <p:txBody>
          <a:bodyPr>
            <a:noAutofit/>
          </a:bodyPr>
          <a:lstStyle/>
          <a:p>
            <a:r>
              <a:rPr lang="en-US" sz="2700" dirty="0">
                <a:solidFill>
                  <a:srgbClr val="003461"/>
                </a:solidFill>
              </a:rPr>
              <a:t>Most MACPAC Work Follows the Same Path</a:t>
            </a:r>
          </a:p>
        </p:txBody>
      </p:sp>
      <p:sp>
        <p:nvSpPr>
          <p:cNvPr id="9" name="Slide Number Placeholder 3">
            <a:extLst>
              <a:ext uri="{FF2B5EF4-FFF2-40B4-BE49-F238E27FC236}">
                <a16:creationId xmlns:a16="http://schemas.microsoft.com/office/drawing/2014/main" id="{10BB4B7E-04C2-4792-83D5-94D7C39D9C0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10</a:t>
            </a:fld>
            <a:endParaRPr lang="en-US" dirty="0">
              <a:solidFill>
                <a:schemeClr val="tx1"/>
              </a:solidFill>
            </a:endParaRPr>
          </a:p>
        </p:txBody>
      </p:sp>
    </p:spTree>
    <p:extLst>
      <p:ext uri="{BB962C8B-B14F-4D97-AF65-F5344CB8AC3E}">
        <p14:creationId xmlns:p14="http://schemas.microsoft.com/office/powerpoint/2010/main" val="4280943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sz="half" idx="1"/>
          </p:nvPr>
        </p:nvSpPr>
        <p:spPr>
          <a:xfrm>
            <a:off x="306514" y="1124807"/>
            <a:ext cx="8206967" cy="3394472"/>
          </a:xfrm>
        </p:spPr>
        <p:txBody>
          <a:bodyPr>
            <a:normAutofit/>
          </a:bodyPr>
          <a:lstStyle/>
          <a:p>
            <a:r>
              <a:rPr lang="en-US" dirty="0"/>
              <a:t>Identify a policy issue or question </a:t>
            </a:r>
          </a:p>
          <a:p>
            <a:r>
              <a:rPr lang="en-US" dirty="0"/>
              <a:t>Collect and analyze evidence</a:t>
            </a:r>
          </a:p>
          <a:p>
            <a:r>
              <a:rPr lang="en-US" dirty="0"/>
              <a:t>Determine if the evidence indicates a problem that could be addressed through policy</a:t>
            </a:r>
          </a:p>
          <a:p>
            <a:r>
              <a:rPr lang="en-US" dirty="0"/>
              <a:t>If so, identify specific policy options and the potential effects of those changes </a:t>
            </a:r>
          </a:p>
          <a:p>
            <a:r>
              <a:rPr lang="en-US" dirty="0"/>
              <a:t>Report our findings and any recommendations</a:t>
            </a: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0" y="581714"/>
            <a:ext cx="8706931" cy="579266"/>
          </a:xfrm>
        </p:spPr>
        <p:txBody>
          <a:bodyPr>
            <a:normAutofit fontScale="90000"/>
          </a:bodyPr>
          <a:lstStyle/>
          <a:p>
            <a:r>
              <a:rPr lang="en-US" dirty="0"/>
              <a:t>Most MACPAC Work Follows the Same Path, cont.</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p:txBody>
          <a:bodyPr/>
          <a:lstStyle/>
          <a:p>
            <a:fld id="{E237A2EE-7A79-7D46-AE90-27E56A361758}" type="slidenum">
              <a:rPr lang="en-US" smtClean="0">
                <a:solidFill>
                  <a:schemeClr val="tx1"/>
                </a:solidFill>
              </a:rPr>
              <a:pPr/>
              <a:t>11</a:t>
            </a:fld>
            <a:endParaRPr lang="en-US" dirty="0">
              <a:solidFill>
                <a:schemeClr val="tx1"/>
              </a:solidFill>
            </a:endParaRPr>
          </a:p>
        </p:txBody>
      </p:sp>
    </p:spTree>
    <p:extLst>
      <p:ext uri="{BB962C8B-B14F-4D97-AF65-F5344CB8AC3E}">
        <p14:creationId xmlns:p14="http://schemas.microsoft.com/office/powerpoint/2010/main" val="4115003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20B9CBF-3C0B-4746-92FE-5790E827F971}"/>
              </a:ext>
            </a:extLst>
          </p:cNvPr>
          <p:cNvPicPr>
            <a:picLocks noChangeAspect="1"/>
          </p:cNvPicPr>
          <p:nvPr/>
        </p:nvPicPr>
        <p:blipFill>
          <a:blip r:embed="rId3"/>
          <a:stretch>
            <a:fillRect/>
          </a:stretch>
        </p:blipFill>
        <p:spPr>
          <a:xfrm>
            <a:off x="123466" y="715009"/>
            <a:ext cx="8838089" cy="4259959"/>
          </a:xfrm>
          <a:prstGeom prst="rect">
            <a:avLst/>
          </a:prstGeom>
        </p:spPr>
      </p:pic>
      <p:sp>
        <p:nvSpPr>
          <p:cNvPr id="6" name="Title 1" descr="This table illustrates how to format a multiple-bar horizontal bar chart in PowerPoint." title="Percent of Medicaid Enrollees in Managed Care, FY 2010">
            <a:extLst>
              <a:ext uri="{FF2B5EF4-FFF2-40B4-BE49-F238E27FC236}">
                <a16:creationId xmlns:a16="http://schemas.microsoft.com/office/drawing/2014/main" id="{B5658925-7787-4C68-8B91-B5A19F3247E9}"/>
              </a:ext>
            </a:extLst>
          </p:cNvPr>
          <p:cNvSpPr>
            <a:spLocks noGrp="1"/>
          </p:cNvSpPr>
          <p:nvPr>
            <p:ph type="title"/>
          </p:nvPr>
        </p:nvSpPr>
        <p:spPr>
          <a:xfrm>
            <a:off x="281681" y="581714"/>
            <a:ext cx="8521660" cy="469369"/>
          </a:xfrm>
        </p:spPr>
        <p:txBody>
          <a:bodyPr>
            <a:noAutofit/>
          </a:bodyPr>
          <a:lstStyle/>
          <a:p>
            <a:r>
              <a:rPr lang="en-US" sz="2200" dirty="0">
                <a:solidFill>
                  <a:srgbClr val="003461"/>
                </a:solidFill>
              </a:rPr>
              <a:t>MACPAC </a:t>
            </a:r>
            <a:r>
              <a:rPr lang="en-US" sz="2200" dirty="0"/>
              <a:t>Can Influence Policy in Many Ways</a:t>
            </a:r>
            <a:endParaRPr lang="en-US" sz="2200" dirty="0">
              <a:solidFill>
                <a:srgbClr val="003461"/>
              </a:solidFill>
            </a:endParaRPr>
          </a:p>
        </p:txBody>
      </p:sp>
      <p:sp>
        <p:nvSpPr>
          <p:cNvPr id="9" name="Slide Number Placeholder 3">
            <a:extLst>
              <a:ext uri="{FF2B5EF4-FFF2-40B4-BE49-F238E27FC236}">
                <a16:creationId xmlns:a16="http://schemas.microsoft.com/office/drawing/2014/main" id="{10BB4B7E-04C2-4792-83D5-94D7C39D9C0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12</a:t>
            </a:fld>
            <a:endParaRPr lang="en-US" dirty="0">
              <a:solidFill>
                <a:schemeClr val="tx1"/>
              </a:solidFill>
            </a:endParaRPr>
          </a:p>
        </p:txBody>
      </p:sp>
    </p:spTree>
    <p:extLst>
      <p:ext uri="{BB962C8B-B14F-4D97-AF65-F5344CB8AC3E}">
        <p14:creationId xmlns:p14="http://schemas.microsoft.com/office/powerpoint/2010/main" val="17163175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CE02E580-D16B-4674-8DCE-2B9EB9A30064}"/>
              </a:ext>
            </a:extLst>
          </p:cNvPr>
          <p:cNvPicPr>
            <a:picLocks noChangeAspect="1"/>
          </p:cNvPicPr>
          <p:nvPr/>
        </p:nvPicPr>
        <p:blipFill>
          <a:blip r:embed="rId3"/>
          <a:stretch>
            <a:fillRect/>
          </a:stretch>
        </p:blipFill>
        <p:spPr>
          <a:xfrm>
            <a:off x="123465" y="715009"/>
            <a:ext cx="8838089" cy="4259959"/>
          </a:xfrm>
          <a:prstGeom prst="rect">
            <a:avLst/>
          </a:prstGeom>
        </p:spPr>
      </p:pic>
      <p:sp>
        <p:nvSpPr>
          <p:cNvPr id="10" name="Title 9">
            <a:extLst>
              <a:ext uri="{FF2B5EF4-FFF2-40B4-BE49-F238E27FC236}">
                <a16:creationId xmlns:a16="http://schemas.microsoft.com/office/drawing/2014/main" id="{1CACC6D8-2F56-4339-8F9C-420B7BEFD526}"/>
              </a:ext>
            </a:extLst>
          </p:cNvPr>
          <p:cNvSpPr>
            <a:spLocks noGrp="1"/>
          </p:cNvSpPr>
          <p:nvPr>
            <p:ph type="title"/>
          </p:nvPr>
        </p:nvSpPr>
        <p:spPr/>
        <p:txBody>
          <a:bodyPr>
            <a:normAutofit/>
          </a:bodyPr>
          <a:lstStyle/>
          <a:p>
            <a:r>
              <a:rPr lang="en-US" sz="2200" dirty="0"/>
              <a:t>MACPAC Can Influence Policy in Many Ways</a:t>
            </a:r>
          </a:p>
        </p:txBody>
      </p:sp>
      <p:sp>
        <p:nvSpPr>
          <p:cNvPr id="4" name="Slide Number Placeholder 3">
            <a:extLst>
              <a:ext uri="{FF2B5EF4-FFF2-40B4-BE49-F238E27FC236}">
                <a16:creationId xmlns:a16="http://schemas.microsoft.com/office/drawing/2014/main" id="{A85CEE86-9822-4170-9A23-0F2293535E10}"/>
              </a:ext>
            </a:extLst>
          </p:cNvPr>
          <p:cNvSpPr>
            <a:spLocks noGrp="1"/>
          </p:cNvSpPr>
          <p:nvPr>
            <p:ph type="sldNum" sz="quarter" idx="4"/>
          </p:nvPr>
        </p:nvSpPr>
        <p:spPr/>
        <p:txBody>
          <a:bodyPr/>
          <a:lstStyle/>
          <a:p>
            <a:fld id="{E237A2EE-7A79-7D46-AE90-27E56A361758}" type="slidenum">
              <a:rPr lang="en-US" smtClean="0"/>
              <a:pPr/>
              <a:t>13</a:t>
            </a:fld>
            <a:endParaRPr lang="en-US" dirty="0"/>
          </a:p>
        </p:txBody>
      </p:sp>
      <p:sp>
        <p:nvSpPr>
          <p:cNvPr id="11" name="Speech Bubble: Rectangle with Corners Rounded 10">
            <a:extLst>
              <a:ext uri="{FF2B5EF4-FFF2-40B4-BE49-F238E27FC236}">
                <a16:creationId xmlns:a16="http://schemas.microsoft.com/office/drawing/2014/main" id="{48E650D7-8057-4D3E-8991-96EAB30CD950}"/>
              </a:ext>
            </a:extLst>
          </p:cNvPr>
          <p:cNvSpPr/>
          <p:nvPr/>
        </p:nvSpPr>
        <p:spPr>
          <a:xfrm flipH="1">
            <a:off x="4944410" y="2035683"/>
            <a:ext cx="2022517" cy="433334"/>
          </a:xfrm>
          <a:prstGeom prst="wedgeRoundRectCallout">
            <a:avLst>
              <a:gd name="adj1" fmla="val -45080"/>
              <a:gd name="adj2" fmla="val -88219"/>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accent1"/>
                </a:solidFill>
              </a:rPr>
              <a:t>Analyze design options and considerations</a:t>
            </a:r>
          </a:p>
        </p:txBody>
      </p:sp>
      <p:sp>
        <p:nvSpPr>
          <p:cNvPr id="12" name="Speech Bubble: Rectangle with Corners Rounded 11">
            <a:extLst>
              <a:ext uri="{FF2B5EF4-FFF2-40B4-BE49-F238E27FC236}">
                <a16:creationId xmlns:a16="http://schemas.microsoft.com/office/drawing/2014/main" id="{1A3813AF-CA01-45C3-95B1-30550F25641B}"/>
              </a:ext>
            </a:extLst>
          </p:cNvPr>
          <p:cNvSpPr/>
          <p:nvPr/>
        </p:nvSpPr>
        <p:spPr>
          <a:xfrm flipH="1">
            <a:off x="3908389" y="1040752"/>
            <a:ext cx="1973695" cy="394737"/>
          </a:xfrm>
          <a:prstGeom prst="wedgeRoundRectCallout">
            <a:avLst>
              <a:gd name="adj1" fmla="val 86666"/>
              <a:gd name="adj2" fmla="val 73280"/>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accent1"/>
                </a:solidFill>
              </a:rPr>
              <a:t>Publish descriptive information on an issue</a:t>
            </a:r>
          </a:p>
        </p:txBody>
      </p:sp>
      <p:sp>
        <p:nvSpPr>
          <p:cNvPr id="13" name="Speech Bubble: Rectangle with Corners Rounded 12">
            <a:extLst>
              <a:ext uri="{FF2B5EF4-FFF2-40B4-BE49-F238E27FC236}">
                <a16:creationId xmlns:a16="http://schemas.microsoft.com/office/drawing/2014/main" id="{85A3AFB1-0212-4F5D-AA33-C72D73B8BF9F}"/>
              </a:ext>
            </a:extLst>
          </p:cNvPr>
          <p:cNvSpPr/>
          <p:nvPr/>
        </p:nvSpPr>
        <p:spPr>
          <a:xfrm flipH="1">
            <a:off x="7024358" y="4321164"/>
            <a:ext cx="1455445" cy="499740"/>
          </a:xfrm>
          <a:prstGeom prst="wedgeRoundRectCallout">
            <a:avLst>
              <a:gd name="adj1" fmla="val -43475"/>
              <a:gd name="adj2" fmla="val -113606"/>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accent1"/>
                </a:solidFill>
              </a:rPr>
              <a:t>Make recommendations</a:t>
            </a:r>
          </a:p>
        </p:txBody>
      </p:sp>
      <p:sp>
        <p:nvSpPr>
          <p:cNvPr id="14" name="Speech Bubble: Rectangle with Corners Rounded 13">
            <a:extLst>
              <a:ext uri="{FF2B5EF4-FFF2-40B4-BE49-F238E27FC236}">
                <a16:creationId xmlns:a16="http://schemas.microsoft.com/office/drawing/2014/main" id="{0053F4D6-BC9F-4901-AE05-457861C14229}"/>
              </a:ext>
            </a:extLst>
          </p:cNvPr>
          <p:cNvSpPr/>
          <p:nvPr/>
        </p:nvSpPr>
        <p:spPr>
          <a:xfrm flipH="1">
            <a:off x="2665165" y="4404860"/>
            <a:ext cx="1877345" cy="477857"/>
          </a:xfrm>
          <a:prstGeom prst="wedgeRoundRectCallout">
            <a:avLst>
              <a:gd name="adj1" fmla="val -70781"/>
              <a:gd name="adj2" fmla="val -165270"/>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accent1"/>
                </a:solidFill>
              </a:rPr>
              <a:t>Make policy findings, directional statements</a:t>
            </a:r>
          </a:p>
        </p:txBody>
      </p:sp>
      <p:sp>
        <p:nvSpPr>
          <p:cNvPr id="16" name="Flowchart: Alternate Process 15">
            <a:extLst>
              <a:ext uri="{FF2B5EF4-FFF2-40B4-BE49-F238E27FC236}">
                <a16:creationId xmlns:a16="http://schemas.microsoft.com/office/drawing/2014/main" id="{4CCB1C7F-288D-4A03-8A98-047609C324AD}"/>
              </a:ext>
            </a:extLst>
          </p:cNvPr>
          <p:cNvSpPr/>
          <p:nvPr/>
        </p:nvSpPr>
        <p:spPr>
          <a:xfrm>
            <a:off x="7745571" y="823663"/>
            <a:ext cx="1217363" cy="554700"/>
          </a:xfrm>
          <a:prstGeom prst="flowChartAlternateProcess">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accent1"/>
                </a:solidFill>
              </a:rPr>
              <a:t>Comment on proposed rules</a:t>
            </a:r>
          </a:p>
        </p:txBody>
      </p:sp>
      <p:sp>
        <p:nvSpPr>
          <p:cNvPr id="17" name="Flowchart: Alternate Process 16">
            <a:extLst>
              <a:ext uri="{FF2B5EF4-FFF2-40B4-BE49-F238E27FC236}">
                <a16:creationId xmlns:a16="http://schemas.microsoft.com/office/drawing/2014/main" id="{DDC7C8C6-7BBF-46D0-957F-A6080D75FB9E}"/>
              </a:ext>
            </a:extLst>
          </p:cNvPr>
          <p:cNvSpPr/>
          <p:nvPr/>
        </p:nvSpPr>
        <p:spPr>
          <a:xfrm>
            <a:off x="7790613" y="2252350"/>
            <a:ext cx="1127281" cy="897134"/>
          </a:xfrm>
          <a:prstGeom prst="flowChartAlternateProcess">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accent1"/>
                </a:solidFill>
              </a:rPr>
              <a:t>Review and comment on Secretarial reports to Congress</a:t>
            </a:r>
          </a:p>
        </p:txBody>
      </p:sp>
      <p:sp>
        <p:nvSpPr>
          <p:cNvPr id="20" name="Flowchart: Alternate Process 19">
            <a:extLst>
              <a:ext uri="{FF2B5EF4-FFF2-40B4-BE49-F238E27FC236}">
                <a16:creationId xmlns:a16="http://schemas.microsoft.com/office/drawing/2014/main" id="{2CF8AA80-11AA-473A-895A-4C975B456E3A}"/>
              </a:ext>
            </a:extLst>
          </p:cNvPr>
          <p:cNvSpPr/>
          <p:nvPr/>
        </p:nvSpPr>
        <p:spPr>
          <a:xfrm>
            <a:off x="540859" y="4404859"/>
            <a:ext cx="1877345" cy="477857"/>
          </a:xfrm>
          <a:prstGeom prst="flowChartAlternateProcess">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accent1"/>
                </a:solidFill>
              </a:rPr>
              <a:t>Discuss and deliberate issues in public session</a:t>
            </a:r>
          </a:p>
        </p:txBody>
      </p:sp>
      <p:sp>
        <p:nvSpPr>
          <p:cNvPr id="15" name="Flowchart: Alternate Process 14">
            <a:extLst>
              <a:ext uri="{FF2B5EF4-FFF2-40B4-BE49-F238E27FC236}">
                <a16:creationId xmlns:a16="http://schemas.microsoft.com/office/drawing/2014/main" id="{CD33D5DF-FDD0-4672-B6E3-37EF2FD97BD2}"/>
              </a:ext>
            </a:extLst>
          </p:cNvPr>
          <p:cNvSpPr/>
          <p:nvPr/>
        </p:nvSpPr>
        <p:spPr>
          <a:xfrm>
            <a:off x="5674085" y="4285526"/>
            <a:ext cx="1250562" cy="618663"/>
          </a:xfrm>
          <a:prstGeom prst="flowChartAlternateProcess">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accent1"/>
                </a:solidFill>
              </a:rPr>
              <a:t>Provide Congressional testimony</a:t>
            </a:r>
          </a:p>
        </p:txBody>
      </p:sp>
    </p:spTree>
    <p:extLst>
      <p:ext uri="{BB962C8B-B14F-4D97-AF65-F5344CB8AC3E}">
        <p14:creationId xmlns:p14="http://schemas.microsoft.com/office/powerpoint/2010/main" val="2778493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A8F7DC7-C025-447F-96CB-FE004F4676EE}"/>
              </a:ext>
            </a:extLst>
          </p:cNvPr>
          <p:cNvPicPr>
            <a:picLocks noChangeAspect="1"/>
          </p:cNvPicPr>
          <p:nvPr/>
        </p:nvPicPr>
        <p:blipFill>
          <a:blip r:embed="rId3"/>
          <a:stretch>
            <a:fillRect/>
          </a:stretch>
        </p:blipFill>
        <p:spPr>
          <a:xfrm>
            <a:off x="123466" y="715009"/>
            <a:ext cx="8838089" cy="4259959"/>
          </a:xfrm>
          <a:prstGeom prst="rect">
            <a:avLst/>
          </a:prstGeom>
        </p:spPr>
      </p:pic>
      <p:sp>
        <p:nvSpPr>
          <p:cNvPr id="6" name="Title 1" descr="This table illustrates how to format a multiple-bar horizontal bar chart in PowerPoint." title="Percent of Medicaid Enrollees in Managed Care, FY 2010">
            <a:extLst>
              <a:ext uri="{FF2B5EF4-FFF2-40B4-BE49-F238E27FC236}">
                <a16:creationId xmlns:a16="http://schemas.microsoft.com/office/drawing/2014/main" id="{B5658925-7787-4C68-8B91-B5A19F3247E9}"/>
              </a:ext>
            </a:extLst>
          </p:cNvPr>
          <p:cNvSpPr>
            <a:spLocks noGrp="1"/>
          </p:cNvSpPr>
          <p:nvPr>
            <p:ph type="title"/>
          </p:nvPr>
        </p:nvSpPr>
        <p:spPr>
          <a:xfrm>
            <a:off x="281680" y="581713"/>
            <a:ext cx="7987165" cy="1015543"/>
          </a:xfrm>
        </p:spPr>
        <p:txBody>
          <a:bodyPr>
            <a:noAutofit/>
          </a:bodyPr>
          <a:lstStyle/>
          <a:p>
            <a:r>
              <a:rPr lang="en-US" sz="2200" dirty="0">
                <a:solidFill>
                  <a:srgbClr val="003461"/>
                </a:solidFill>
              </a:rPr>
              <a:t>MACPAC Generates </a:t>
            </a:r>
            <a:r>
              <a:rPr lang="en-US" sz="2200" dirty="0"/>
              <a:t>Research and Policy Ideas </a:t>
            </a:r>
            <a:r>
              <a:rPr lang="en-US" sz="2200" dirty="0">
                <a:solidFill>
                  <a:srgbClr val="003461"/>
                </a:solidFill>
              </a:rPr>
              <a:t>from Many Sources</a:t>
            </a:r>
          </a:p>
        </p:txBody>
      </p:sp>
      <p:sp>
        <p:nvSpPr>
          <p:cNvPr id="9" name="Slide Number Placeholder 3">
            <a:extLst>
              <a:ext uri="{FF2B5EF4-FFF2-40B4-BE49-F238E27FC236}">
                <a16:creationId xmlns:a16="http://schemas.microsoft.com/office/drawing/2014/main" id="{10BB4B7E-04C2-4792-83D5-94D7C39D9C0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14</a:t>
            </a:fld>
            <a:endParaRPr lang="en-US" dirty="0">
              <a:solidFill>
                <a:schemeClr val="tx1"/>
              </a:solidFill>
            </a:endParaRPr>
          </a:p>
        </p:txBody>
      </p:sp>
    </p:spTree>
    <p:extLst>
      <p:ext uri="{BB962C8B-B14F-4D97-AF65-F5344CB8AC3E}">
        <p14:creationId xmlns:p14="http://schemas.microsoft.com/office/powerpoint/2010/main" val="10606722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7F3EC7C-E77F-46BE-9EDA-3C32402C864B}"/>
              </a:ext>
            </a:extLst>
          </p:cNvPr>
          <p:cNvSpPr>
            <a:spLocks noGrp="1"/>
          </p:cNvSpPr>
          <p:nvPr>
            <p:ph sz="half" idx="1"/>
          </p:nvPr>
        </p:nvSpPr>
        <p:spPr>
          <a:xfrm>
            <a:off x="306515" y="1461155"/>
            <a:ext cx="4038600" cy="3058124"/>
          </a:xfrm>
        </p:spPr>
        <p:txBody>
          <a:bodyPr>
            <a:normAutofit lnSpcReduction="10000"/>
          </a:bodyPr>
          <a:lstStyle/>
          <a:p>
            <a:r>
              <a:rPr lang="en-US" dirty="0"/>
              <a:t>MACPAC statute</a:t>
            </a:r>
          </a:p>
          <a:p>
            <a:r>
              <a:rPr lang="en-US" dirty="0"/>
              <a:t>Formal requests from Congress</a:t>
            </a:r>
          </a:p>
          <a:p>
            <a:r>
              <a:rPr lang="en-US" dirty="0"/>
              <a:t>Consultation with congressional staff</a:t>
            </a:r>
          </a:p>
          <a:p>
            <a:r>
              <a:rPr lang="en-US" dirty="0"/>
              <a:t>Commissioner and staff review and deliberation</a:t>
            </a:r>
          </a:p>
          <a:p>
            <a:r>
              <a:rPr lang="en-US" dirty="0"/>
              <a:t>Ideas raised in prior cycles or report chapters</a:t>
            </a:r>
          </a:p>
        </p:txBody>
      </p:sp>
      <p:sp>
        <p:nvSpPr>
          <p:cNvPr id="5" name="Content Placeholder 4">
            <a:extLst>
              <a:ext uri="{FF2B5EF4-FFF2-40B4-BE49-F238E27FC236}">
                <a16:creationId xmlns:a16="http://schemas.microsoft.com/office/drawing/2014/main" id="{32FD0538-1DD7-49F4-9EF9-2E7D5270D604}"/>
              </a:ext>
            </a:extLst>
          </p:cNvPr>
          <p:cNvSpPr>
            <a:spLocks noGrp="1"/>
          </p:cNvSpPr>
          <p:nvPr>
            <p:ph sz="half" idx="2"/>
          </p:nvPr>
        </p:nvSpPr>
        <p:spPr>
          <a:xfrm>
            <a:off x="4497515" y="1461153"/>
            <a:ext cx="4038600" cy="3058125"/>
          </a:xfrm>
        </p:spPr>
        <p:txBody>
          <a:bodyPr>
            <a:normAutofit fontScale="92500" lnSpcReduction="10000"/>
          </a:bodyPr>
          <a:lstStyle/>
          <a:p>
            <a:r>
              <a:rPr lang="en-US" sz="2100" dirty="0"/>
              <a:t>Commission meeting guest </a:t>
            </a:r>
            <a:r>
              <a:rPr lang="en-US" dirty="0"/>
              <a:t>speakers</a:t>
            </a:r>
            <a:endParaRPr lang="en-US" dirty="0">
              <a:solidFill>
                <a:srgbClr val="FF0000"/>
              </a:solidFill>
            </a:endParaRPr>
          </a:p>
          <a:p>
            <a:r>
              <a:rPr lang="en-US" dirty="0"/>
              <a:t>Policy/funding expiration dates</a:t>
            </a:r>
          </a:p>
          <a:p>
            <a:r>
              <a:rPr lang="en-US" dirty="0"/>
              <a:t>Beneficiary/provider experiences</a:t>
            </a:r>
          </a:p>
          <a:p>
            <a:r>
              <a:rPr lang="en-US" dirty="0"/>
              <a:t>Topics raised by stakeholders</a:t>
            </a:r>
          </a:p>
          <a:p>
            <a:r>
              <a:rPr lang="en-US" dirty="0"/>
              <a:t>Topics that are in the news (general/health policy/health services research) where MACPAC can contribute</a:t>
            </a:r>
          </a:p>
          <a:p>
            <a:pPr lvl="2"/>
            <a:endParaRPr lang="en-US" dirty="0"/>
          </a:p>
        </p:txBody>
      </p:sp>
      <p:sp>
        <p:nvSpPr>
          <p:cNvPr id="2" name="Title 1">
            <a:extLst>
              <a:ext uri="{FF2B5EF4-FFF2-40B4-BE49-F238E27FC236}">
                <a16:creationId xmlns:a16="http://schemas.microsoft.com/office/drawing/2014/main" id="{5F4DE704-7A6A-4A24-ABBE-65103E705FBD}"/>
              </a:ext>
            </a:extLst>
          </p:cNvPr>
          <p:cNvSpPr>
            <a:spLocks noGrp="1"/>
          </p:cNvSpPr>
          <p:nvPr>
            <p:ph type="title"/>
          </p:nvPr>
        </p:nvSpPr>
        <p:spPr>
          <a:xfrm>
            <a:off x="281680" y="581714"/>
            <a:ext cx="9048198" cy="579266"/>
          </a:xfrm>
        </p:spPr>
        <p:txBody>
          <a:bodyPr>
            <a:noAutofit/>
          </a:bodyPr>
          <a:lstStyle/>
          <a:p>
            <a:r>
              <a:rPr lang="en-US" sz="2200" dirty="0"/>
              <a:t>MACPAC Generates Ideas from Many Sources, cont. </a:t>
            </a:r>
          </a:p>
        </p:txBody>
      </p:sp>
      <p:sp>
        <p:nvSpPr>
          <p:cNvPr id="8" name="Slide Number Placeholder 3">
            <a:extLst>
              <a:ext uri="{FF2B5EF4-FFF2-40B4-BE49-F238E27FC236}">
                <a16:creationId xmlns:a16="http://schemas.microsoft.com/office/drawing/2014/main" id="{D0B5E9EC-AAC6-4D14-A194-450B407020B9}"/>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15</a:t>
            </a:fld>
            <a:endParaRPr lang="en-US" dirty="0">
              <a:solidFill>
                <a:schemeClr val="tx1"/>
              </a:solidFill>
            </a:endParaRPr>
          </a:p>
        </p:txBody>
      </p:sp>
    </p:spTree>
    <p:extLst>
      <p:ext uri="{BB962C8B-B14F-4D97-AF65-F5344CB8AC3E}">
        <p14:creationId xmlns:p14="http://schemas.microsoft.com/office/powerpoint/2010/main" val="6439348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08784B7-0AEE-4050-A458-1085E6F29F25}"/>
              </a:ext>
            </a:extLst>
          </p:cNvPr>
          <p:cNvPicPr>
            <a:picLocks noChangeAspect="1"/>
          </p:cNvPicPr>
          <p:nvPr/>
        </p:nvPicPr>
        <p:blipFill>
          <a:blip r:embed="rId3"/>
          <a:stretch>
            <a:fillRect/>
          </a:stretch>
        </p:blipFill>
        <p:spPr>
          <a:xfrm>
            <a:off x="123466" y="715009"/>
            <a:ext cx="8838089" cy="4259959"/>
          </a:xfrm>
          <a:prstGeom prst="rect">
            <a:avLst/>
          </a:prstGeom>
        </p:spPr>
      </p:pic>
      <p:sp>
        <p:nvSpPr>
          <p:cNvPr id="6" name="Title 1" descr="This table illustrates how to format a multiple-bar horizontal bar chart in PowerPoint." title="Percent of Medicaid Enrollees in Managed Care, FY 2010">
            <a:extLst>
              <a:ext uri="{FF2B5EF4-FFF2-40B4-BE49-F238E27FC236}">
                <a16:creationId xmlns:a16="http://schemas.microsoft.com/office/drawing/2014/main" id="{B5658925-7787-4C68-8B91-B5A19F3247E9}"/>
              </a:ext>
            </a:extLst>
          </p:cNvPr>
          <p:cNvSpPr>
            <a:spLocks noGrp="1"/>
          </p:cNvSpPr>
          <p:nvPr>
            <p:ph type="title"/>
          </p:nvPr>
        </p:nvSpPr>
        <p:spPr>
          <a:xfrm>
            <a:off x="281681" y="581714"/>
            <a:ext cx="8521660" cy="469369"/>
          </a:xfrm>
        </p:spPr>
        <p:txBody>
          <a:bodyPr>
            <a:noAutofit/>
          </a:bodyPr>
          <a:lstStyle/>
          <a:p>
            <a:r>
              <a:rPr lang="en-US" sz="2200" dirty="0">
                <a:solidFill>
                  <a:srgbClr val="003461"/>
                </a:solidFill>
              </a:rPr>
              <a:t>Issues are Framed as Policy Questions to Support Analysis</a:t>
            </a:r>
          </a:p>
        </p:txBody>
      </p:sp>
      <p:sp>
        <p:nvSpPr>
          <p:cNvPr id="9" name="Slide Number Placeholder 3">
            <a:extLst>
              <a:ext uri="{FF2B5EF4-FFF2-40B4-BE49-F238E27FC236}">
                <a16:creationId xmlns:a16="http://schemas.microsoft.com/office/drawing/2014/main" id="{10BB4B7E-04C2-4792-83D5-94D7C39D9C0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16</a:t>
            </a:fld>
            <a:endParaRPr lang="en-US" dirty="0">
              <a:solidFill>
                <a:schemeClr val="tx1"/>
              </a:solidFill>
            </a:endParaRPr>
          </a:p>
        </p:txBody>
      </p:sp>
    </p:spTree>
    <p:extLst>
      <p:ext uri="{BB962C8B-B14F-4D97-AF65-F5344CB8AC3E}">
        <p14:creationId xmlns:p14="http://schemas.microsoft.com/office/powerpoint/2010/main" val="38074702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69" y="1360008"/>
            <a:ext cx="8633963" cy="3337575"/>
          </a:xfrm>
        </p:spPr>
        <p:txBody>
          <a:bodyPr>
            <a:noAutofit/>
          </a:bodyPr>
          <a:lstStyle/>
          <a:p>
            <a:pPr marL="0" indent="0">
              <a:buNone/>
            </a:pPr>
            <a:r>
              <a:rPr lang="en-US" b="1" dirty="0">
                <a:solidFill>
                  <a:srgbClr val="008170"/>
                </a:solidFill>
                <a:ea typeface="Roboto Black" panose="02000000000000000000" pitchFamily="2" charset="0"/>
              </a:rPr>
              <a:t>A good policy question is:</a:t>
            </a:r>
          </a:p>
          <a:p>
            <a:r>
              <a:rPr lang="en-US" sz="1800" dirty="0"/>
              <a:t>Significant to MACPAC and CHIP and within MACPAC’s statutory authority</a:t>
            </a:r>
          </a:p>
          <a:p>
            <a:r>
              <a:rPr lang="en-US" sz="1800" dirty="0"/>
              <a:t>Clearly defined</a:t>
            </a:r>
          </a:p>
          <a:p>
            <a:r>
              <a:rPr lang="en-US" sz="1800" dirty="0"/>
              <a:t>Within MACPAC’s strategic priorities</a:t>
            </a:r>
          </a:p>
          <a:p>
            <a:r>
              <a:rPr lang="en-US" sz="1800" dirty="0"/>
              <a:t>Amenable to analysis; something that can be assessed with evidence and data</a:t>
            </a:r>
          </a:p>
          <a:p>
            <a:r>
              <a:rPr lang="en-US" sz="1800" dirty="0"/>
              <a:t>Something that could be addressed through changes in policy</a:t>
            </a:r>
          </a:p>
          <a:p>
            <a:r>
              <a:rPr lang="en-US" sz="1800" dirty="0"/>
              <a:t>Not normative, about preferences or values, or about what ought to happen</a:t>
            </a:r>
          </a:p>
          <a:p>
            <a:pPr marL="0" indent="0">
              <a:buNone/>
            </a:pPr>
            <a:endParaRPr lang="en-US" sz="1800" dirty="0"/>
          </a:p>
          <a:p>
            <a:pPr marL="0" indent="0">
              <a:buNone/>
            </a:pPr>
            <a:r>
              <a:rPr lang="en-US" sz="1800" dirty="0"/>
              <a:t>The answer to a policy question can be a recommendation or can lead to one…but the recommendation or solution is not defined into the question.</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17</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848392"/>
          </a:xfrm>
        </p:spPr>
        <p:txBody>
          <a:bodyPr>
            <a:normAutofit/>
          </a:bodyPr>
          <a:lstStyle/>
          <a:p>
            <a:r>
              <a:rPr lang="en-US" sz="2200" dirty="0"/>
              <a:t>Issues are Framed as Policy Questions to Support Analysis, cont.</a:t>
            </a:r>
          </a:p>
        </p:txBody>
      </p:sp>
    </p:spTree>
    <p:extLst>
      <p:ext uri="{BB962C8B-B14F-4D97-AF65-F5344CB8AC3E}">
        <p14:creationId xmlns:p14="http://schemas.microsoft.com/office/powerpoint/2010/main" val="19769441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244338"/>
            <a:ext cx="8229600" cy="3369333"/>
          </a:xfrm>
        </p:spPr>
        <p:txBody>
          <a:bodyPr>
            <a:normAutofit fontScale="92500" lnSpcReduction="20000"/>
          </a:bodyPr>
          <a:lstStyle/>
          <a:p>
            <a:r>
              <a:rPr lang="en-US" sz="2200" dirty="0"/>
              <a:t>What would be the potential effects of states implementing a work requirement as a condition of Medicaid eligibility?</a:t>
            </a:r>
          </a:p>
          <a:p>
            <a:pPr marL="457200" lvl="1" indent="0">
              <a:buNone/>
            </a:pPr>
            <a:r>
              <a:rPr lang="en-US" sz="2200" dirty="0">
                <a:solidFill>
                  <a:srgbClr val="008170"/>
                </a:solidFill>
                <a:sym typeface="Wingdings"/>
              </a:rPr>
              <a:t></a:t>
            </a:r>
            <a:r>
              <a:rPr lang="en-US" sz="1900" dirty="0">
                <a:sym typeface="Wingdings"/>
              </a:rPr>
              <a:t> </a:t>
            </a:r>
            <a:r>
              <a:rPr lang="en-US" sz="1900" i="1" dirty="0"/>
              <a:t>Good policy question </a:t>
            </a:r>
          </a:p>
          <a:p>
            <a:r>
              <a:rPr lang="en-US" sz="2200" dirty="0"/>
              <a:t>How have work requirements affected Medicaid beneficiaries?</a:t>
            </a:r>
          </a:p>
          <a:p>
            <a:pPr marL="457200" lvl="1" indent="0">
              <a:buNone/>
            </a:pPr>
            <a:r>
              <a:rPr lang="en-US" sz="2000" dirty="0">
                <a:solidFill>
                  <a:srgbClr val="C00000"/>
                </a:solidFill>
                <a:sym typeface="Wingdings" panose="05000000000000000000" pitchFamily="2" charset="2"/>
              </a:rPr>
              <a:t></a:t>
            </a:r>
            <a:r>
              <a:rPr lang="en-US" sz="1900" dirty="0">
                <a:sym typeface="Wingdings"/>
              </a:rPr>
              <a:t> </a:t>
            </a:r>
            <a:r>
              <a:rPr lang="en-US" sz="1900" i="1" dirty="0"/>
              <a:t>Does not require a policy solution; is a research question</a:t>
            </a:r>
          </a:p>
          <a:p>
            <a:r>
              <a:rPr lang="en-US" sz="2200" dirty="0"/>
              <a:t>Could states implement a work requirement if they have an appropriate exception policy?</a:t>
            </a:r>
          </a:p>
          <a:p>
            <a:pPr marL="457200" lvl="1" indent="0">
              <a:buNone/>
            </a:pPr>
            <a:r>
              <a:rPr lang="en-US" sz="2000" dirty="0">
                <a:solidFill>
                  <a:srgbClr val="C00000"/>
                </a:solidFill>
                <a:sym typeface="Wingdings" panose="05000000000000000000" pitchFamily="2" charset="2"/>
              </a:rPr>
              <a:t></a:t>
            </a:r>
            <a:r>
              <a:rPr lang="en-US" sz="1900" dirty="0">
                <a:sym typeface="Wingdings"/>
              </a:rPr>
              <a:t> </a:t>
            </a:r>
            <a:r>
              <a:rPr lang="en-US" sz="1900" i="1" dirty="0"/>
              <a:t>Defines a solution into the question</a:t>
            </a:r>
          </a:p>
          <a:p>
            <a:r>
              <a:rPr lang="en-US" sz="2200" dirty="0"/>
              <a:t>Is it reasonable for Medicaid beneficiaries to meet a work requirement to obtain eligibility?</a:t>
            </a:r>
          </a:p>
          <a:p>
            <a:pPr marL="457200" lvl="1" indent="0">
              <a:buNone/>
            </a:pPr>
            <a:r>
              <a:rPr lang="en-US" sz="2000" dirty="0">
                <a:solidFill>
                  <a:srgbClr val="C00000"/>
                </a:solidFill>
                <a:sym typeface="Wingdings" panose="05000000000000000000" pitchFamily="2" charset="2"/>
              </a:rPr>
              <a:t></a:t>
            </a:r>
            <a:r>
              <a:rPr lang="en-US" sz="1900" dirty="0">
                <a:sym typeface="Wingdings"/>
              </a:rPr>
              <a:t> </a:t>
            </a:r>
            <a:r>
              <a:rPr lang="en-US" sz="1900" i="1" dirty="0"/>
              <a:t>Normative question; answer is based on values, not evidence</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18</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p:txBody>
          <a:bodyPr>
            <a:normAutofit/>
          </a:bodyPr>
          <a:lstStyle/>
          <a:p>
            <a:r>
              <a:rPr lang="en-US" dirty="0"/>
              <a:t>Policy Question Examples</a:t>
            </a:r>
          </a:p>
        </p:txBody>
      </p:sp>
    </p:spTree>
    <p:extLst>
      <p:ext uri="{BB962C8B-B14F-4D97-AF65-F5344CB8AC3E}">
        <p14:creationId xmlns:p14="http://schemas.microsoft.com/office/powerpoint/2010/main" val="3190957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24440DA-E129-402A-9281-53D8AAF59716}"/>
              </a:ext>
            </a:extLst>
          </p:cNvPr>
          <p:cNvPicPr>
            <a:picLocks noChangeAspect="1"/>
          </p:cNvPicPr>
          <p:nvPr/>
        </p:nvPicPr>
        <p:blipFill>
          <a:blip r:embed="rId3"/>
          <a:stretch>
            <a:fillRect/>
          </a:stretch>
        </p:blipFill>
        <p:spPr>
          <a:xfrm>
            <a:off x="123466" y="715009"/>
            <a:ext cx="8838089" cy="4259959"/>
          </a:xfrm>
          <a:prstGeom prst="rect">
            <a:avLst/>
          </a:prstGeom>
        </p:spPr>
      </p:pic>
      <p:sp>
        <p:nvSpPr>
          <p:cNvPr id="6" name="Title 1" descr="This table illustrates how to format a multiple-bar horizontal bar chart in PowerPoint." title="Percent of Medicaid Enrollees in Managed Care, FY 2010">
            <a:extLst>
              <a:ext uri="{FF2B5EF4-FFF2-40B4-BE49-F238E27FC236}">
                <a16:creationId xmlns:a16="http://schemas.microsoft.com/office/drawing/2014/main" id="{B5658925-7787-4C68-8B91-B5A19F3247E9}"/>
              </a:ext>
            </a:extLst>
          </p:cNvPr>
          <p:cNvSpPr>
            <a:spLocks noGrp="1"/>
          </p:cNvSpPr>
          <p:nvPr>
            <p:ph type="title"/>
          </p:nvPr>
        </p:nvSpPr>
        <p:spPr>
          <a:xfrm>
            <a:off x="281681" y="581714"/>
            <a:ext cx="8521660" cy="469369"/>
          </a:xfrm>
        </p:spPr>
        <p:txBody>
          <a:bodyPr>
            <a:noAutofit/>
          </a:bodyPr>
          <a:lstStyle/>
          <a:p>
            <a:r>
              <a:rPr lang="en-US" sz="2200" dirty="0">
                <a:solidFill>
                  <a:srgbClr val="003461"/>
                </a:solidFill>
              </a:rPr>
              <a:t>MACPAC Collects Many Kinds of Evidence to Inform Policy</a:t>
            </a:r>
          </a:p>
        </p:txBody>
      </p:sp>
      <p:sp>
        <p:nvSpPr>
          <p:cNvPr id="9" name="Slide Number Placeholder 3">
            <a:extLst>
              <a:ext uri="{FF2B5EF4-FFF2-40B4-BE49-F238E27FC236}">
                <a16:creationId xmlns:a16="http://schemas.microsoft.com/office/drawing/2014/main" id="{10BB4B7E-04C2-4792-83D5-94D7C39D9C0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19</a:t>
            </a:fld>
            <a:endParaRPr lang="en-US" dirty="0">
              <a:solidFill>
                <a:schemeClr val="tx1"/>
              </a:solidFill>
            </a:endParaRPr>
          </a:p>
        </p:txBody>
      </p:sp>
    </p:spTree>
    <p:extLst>
      <p:ext uri="{BB962C8B-B14F-4D97-AF65-F5344CB8AC3E}">
        <p14:creationId xmlns:p14="http://schemas.microsoft.com/office/powerpoint/2010/main" val="3228504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2172D3-CEA7-4DEE-8DEA-69BB21F89556}"/>
              </a:ext>
            </a:extLst>
          </p:cNvPr>
          <p:cNvSpPr>
            <a:spLocks noGrp="1"/>
          </p:cNvSpPr>
          <p:nvPr>
            <p:ph type="title"/>
          </p:nvPr>
        </p:nvSpPr>
        <p:spPr/>
        <p:txBody>
          <a:bodyPr/>
          <a:lstStyle/>
          <a:p>
            <a:r>
              <a:rPr lang="en-US" dirty="0"/>
              <a:t>Overview</a:t>
            </a:r>
          </a:p>
        </p:txBody>
      </p:sp>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3056" y="1167313"/>
            <a:ext cx="5555680" cy="3599953"/>
          </a:xfrm>
        </p:spPr>
        <p:txBody>
          <a:bodyPr/>
          <a:lstStyle/>
          <a:p>
            <a:r>
              <a:rPr lang="en-US" dirty="0"/>
              <a:t>Statutory authority</a:t>
            </a:r>
          </a:p>
          <a:p>
            <a:r>
              <a:rPr lang="en-US" dirty="0"/>
              <a:t>Policy process</a:t>
            </a:r>
          </a:p>
          <a:p>
            <a:r>
              <a:rPr lang="en-US" dirty="0"/>
              <a:t>Strategic plan </a:t>
            </a:r>
          </a:p>
          <a:p>
            <a:r>
              <a:rPr lang="en-US" dirty="0"/>
              <a:t>Analytic plan</a:t>
            </a:r>
          </a:p>
          <a:p>
            <a:r>
              <a:rPr lang="en-US" dirty="0"/>
              <a:t>Your role as a commissioner</a:t>
            </a:r>
          </a:p>
          <a:p>
            <a:r>
              <a:rPr lang="en-US" dirty="0"/>
              <a:t>Questions</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2</a:t>
            </a:fld>
            <a:endParaRPr lang="en-US" dirty="0">
              <a:solidFill>
                <a:schemeClr val="tx1"/>
              </a:solidFill>
            </a:endParaRPr>
          </a:p>
        </p:txBody>
      </p:sp>
    </p:spTree>
    <p:extLst>
      <p:ext uri="{BB962C8B-B14F-4D97-AF65-F5344CB8AC3E}">
        <p14:creationId xmlns:p14="http://schemas.microsoft.com/office/powerpoint/2010/main" val="10674715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29193"/>
            <a:ext cx="8229600" cy="3249552"/>
          </a:xfrm>
        </p:spPr>
        <p:txBody>
          <a:bodyPr>
            <a:normAutofit fontScale="92500" lnSpcReduction="20000"/>
          </a:bodyPr>
          <a:lstStyle/>
          <a:p>
            <a:r>
              <a:rPr lang="en-US" sz="2200" dirty="0"/>
              <a:t>Identify research questions to answer the policy question</a:t>
            </a:r>
          </a:p>
          <a:p>
            <a:r>
              <a:rPr lang="en-US" sz="2200" dirty="0"/>
              <a:t>Develop a work plan, collect and analyze data </a:t>
            </a:r>
          </a:p>
          <a:p>
            <a:r>
              <a:rPr lang="en-US" sz="2200" dirty="0"/>
              <a:t>Elements of a MACPAC research project</a:t>
            </a:r>
          </a:p>
          <a:p>
            <a:pPr lvl="1"/>
            <a:r>
              <a:rPr lang="en-US" sz="1700" dirty="0"/>
              <a:t>Literature reviews (includes reviews of academic research and federal policy)</a:t>
            </a:r>
          </a:p>
          <a:p>
            <a:pPr lvl="1"/>
            <a:r>
              <a:rPr lang="en-US" sz="1700" dirty="0"/>
              <a:t>Environmental scans (includes state policy scans and compendia)</a:t>
            </a:r>
          </a:p>
          <a:p>
            <a:pPr lvl="1"/>
            <a:r>
              <a:rPr lang="en-US" sz="1700" dirty="0"/>
              <a:t>Data analysis</a:t>
            </a:r>
          </a:p>
          <a:p>
            <a:pPr lvl="1"/>
            <a:r>
              <a:rPr lang="en-US" sz="1700" dirty="0"/>
              <a:t>Interviews</a:t>
            </a:r>
          </a:p>
          <a:p>
            <a:pPr lvl="1"/>
            <a:r>
              <a:rPr lang="en-US" sz="1700" dirty="0"/>
              <a:t>Focus groups</a:t>
            </a:r>
          </a:p>
          <a:p>
            <a:pPr lvl="1"/>
            <a:r>
              <a:rPr lang="en-US" sz="1700" dirty="0"/>
              <a:t>Roundtables/technical expert panels</a:t>
            </a:r>
          </a:p>
          <a:p>
            <a:pPr lvl="1"/>
            <a:r>
              <a:rPr lang="en-US" sz="1700" dirty="0"/>
              <a:t>Site visits</a:t>
            </a:r>
          </a:p>
          <a:p>
            <a:pPr lvl="1"/>
            <a:r>
              <a:rPr lang="en-US" sz="1700" dirty="0"/>
              <a:t>Listening sessions</a:t>
            </a:r>
          </a:p>
          <a:p>
            <a:r>
              <a:rPr lang="en-US" sz="2200" dirty="0"/>
              <a:t>Develop evidence to support Commission decision making</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20</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0" y="581713"/>
            <a:ext cx="8862319" cy="936001"/>
          </a:xfrm>
        </p:spPr>
        <p:txBody>
          <a:bodyPr>
            <a:normAutofit/>
          </a:bodyPr>
          <a:lstStyle/>
          <a:p>
            <a:r>
              <a:rPr lang="en-US" sz="2200" dirty="0"/>
              <a:t>MACPAC Collects Many Kinds of Evidence to Inform Policy, cont.</a:t>
            </a:r>
          </a:p>
        </p:txBody>
      </p:sp>
    </p:spTree>
    <p:extLst>
      <p:ext uri="{BB962C8B-B14F-4D97-AF65-F5344CB8AC3E}">
        <p14:creationId xmlns:p14="http://schemas.microsoft.com/office/powerpoint/2010/main" val="18176573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B697487-59E0-4A4C-93F5-BD074D3A708E}"/>
              </a:ext>
            </a:extLst>
          </p:cNvPr>
          <p:cNvPicPr>
            <a:picLocks noChangeAspect="1"/>
          </p:cNvPicPr>
          <p:nvPr/>
        </p:nvPicPr>
        <p:blipFill>
          <a:blip r:embed="rId3"/>
          <a:stretch>
            <a:fillRect/>
          </a:stretch>
        </p:blipFill>
        <p:spPr>
          <a:xfrm>
            <a:off x="123466" y="715009"/>
            <a:ext cx="8838089" cy="4259959"/>
          </a:xfrm>
          <a:prstGeom prst="rect">
            <a:avLst/>
          </a:prstGeom>
        </p:spPr>
      </p:pic>
      <p:sp>
        <p:nvSpPr>
          <p:cNvPr id="6" name="Title 1" descr="This table illustrates how to format a multiple-bar horizontal bar chart in PowerPoint." title="Percent of Medicaid Enrollees in Managed Care, FY 2010">
            <a:extLst>
              <a:ext uri="{FF2B5EF4-FFF2-40B4-BE49-F238E27FC236}">
                <a16:creationId xmlns:a16="http://schemas.microsoft.com/office/drawing/2014/main" id="{B5658925-7787-4C68-8B91-B5A19F3247E9}"/>
              </a:ext>
            </a:extLst>
          </p:cNvPr>
          <p:cNvSpPr>
            <a:spLocks noGrp="1"/>
          </p:cNvSpPr>
          <p:nvPr>
            <p:ph type="title"/>
          </p:nvPr>
        </p:nvSpPr>
        <p:spPr>
          <a:xfrm>
            <a:off x="281680" y="581714"/>
            <a:ext cx="8738853" cy="469369"/>
          </a:xfrm>
        </p:spPr>
        <p:txBody>
          <a:bodyPr>
            <a:noAutofit/>
          </a:bodyPr>
          <a:lstStyle/>
          <a:p>
            <a:r>
              <a:rPr lang="en-US" sz="2200" dirty="0">
                <a:solidFill>
                  <a:srgbClr val="003461"/>
                </a:solidFill>
              </a:rPr>
              <a:t>Public Meetings are an Opportunity to Provide Policy Direction</a:t>
            </a:r>
          </a:p>
        </p:txBody>
      </p:sp>
      <p:sp>
        <p:nvSpPr>
          <p:cNvPr id="9" name="Slide Number Placeholder 3">
            <a:extLst>
              <a:ext uri="{FF2B5EF4-FFF2-40B4-BE49-F238E27FC236}">
                <a16:creationId xmlns:a16="http://schemas.microsoft.com/office/drawing/2014/main" id="{10BB4B7E-04C2-4792-83D5-94D7C39D9C0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21</a:t>
            </a:fld>
            <a:endParaRPr lang="en-US" dirty="0">
              <a:solidFill>
                <a:schemeClr val="tx1"/>
              </a:solidFill>
            </a:endParaRPr>
          </a:p>
        </p:txBody>
      </p:sp>
    </p:spTree>
    <p:extLst>
      <p:ext uri="{BB962C8B-B14F-4D97-AF65-F5344CB8AC3E}">
        <p14:creationId xmlns:p14="http://schemas.microsoft.com/office/powerpoint/2010/main" val="408976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517715"/>
            <a:ext cx="8229600" cy="3249552"/>
          </a:xfrm>
        </p:spPr>
        <p:txBody>
          <a:bodyPr>
            <a:normAutofit/>
          </a:bodyPr>
          <a:lstStyle/>
          <a:p>
            <a:r>
              <a:rPr lang="en-US" sz="1600" dirty="0"/>
              <a:t>Research helps the Commission:</a:t>
            </a:r>
          </a:p>
          <a:p>
            <a:pPr lvl="1"/>
            <a:r>
              <a:rPr lang="en-US" sz="1400" dirty="0"/>
              <a:t>determine whether there is a problem</a:t>
            </a:r>
          </a:p>
          <a:p>
            <a:pPr lvl="1"/>
            <a:r>
              <a:rPr lang="en-US" sz="1400" dirty="0"/>
              <a:t>evaluate and make decisions on policy options </a:t>
            </a:r>
          </a:p>
          <a:p>
            <a:r>
              <a:rPr lang="en-US" sz="1600" dirty="0"/>
              <a:t>Staff present findings/evidence so Commission can determine if there is a policy problem that requires action</a:t>
            </a:r>
          </a:p>
          <a:p>
            <a:pPr lvl="1"/>
            <a:r>
              <a:rPr lang="en-US" sz="1400" dirty="0"/>
              <a:t>Who is affected?</a:t>
            </a:r>
          </a:p>
          <a:p>
            <a:pPr lvl="1"/>
            <a:r>
              <a:rPr lang="en-US" sz="1400" dirty="0"/>
              <a:t>How are they affected?</a:t>
            </a:r>
          </a:p>
          <a:p>
            <a:pPr lvl="1"/>
            <a:r>
              <a:rPr lang="en-US" sz="1400" dirty="0"/>
              <a:t>What is the magnitude of the effect?</a:t>
            </a:r>
          </a:p>
          <a:p>
            <a:pPr lvl="1"/>
            <a:r>
              <a:rPr lang="en-US" sz="1400" dirty="0"/>
              <a:t>Can we show that this rises to the level of “something should be done”?</a:t>
            </a:r>
          </a:p>
          <a:p>
            <a:r>
              <a:rPr lang="en-US" sz="1600" dirty="0"/>
              <a:t>More research is always possible but unlikely to make a decision easier</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22</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3"/>
            <a:ext cx="8717114" cy="936001"/>
          </a:xfrm>
        </p:spPr>
        <p:txBody>
          <a:bodyPr>
            <a:normAutofit/>
          </a:bodyPr>
          <a:lstStyle/>
          <a:p>
            <a:r>
              <a:rPr lang="en-US" sz="2200" dirty="0"/>
              <a:t>Public Meetings are an Opportunity to Provide Policy Direction, cont.</a:t>
            </a:r>
          </a:p>
        </p:txBody>
      </p:sp>
    </p:spTree>
    <p:extLst>
      <p:ext uri="{BB962C8B-B14F-4D97-AF65-F5344CB8AC3E}">
        <p14:creationId xmlns:p14="http://schemas.microsoft.com/office/powerpoint/2010/main" val="20501878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80FD85C-C737-45C9-84EC-BBD816237F10}"/>
              </a:ext>
            </a:extLst>
          </p:cNvPr>
          <p:cNvPicPr>
            <a:picLocks noChangeAspect="1"/>
          </p:cNvPicPr>
          <p:nvPr/>
        </p:nvPicPr>
        <p:blipFill>
          <a:blip r:embed="rId3"/>
          <a:stretch>
            <a:fillRect/>
          </a:stretch>
        </p:blipFill>
        <p:spPr>
          <a:xfrm>
            <a:off x="123466" y="715009"/>
            <a:ext cx="8838089" cy="4259959"/>
          </a:xfrm>
          <a:prstGeom prst="rect">
            <a:avLst/>
          </a:prstGeom>
        </p:spPr>
      </p:pic>
      <p:sp>
        <p:nvSpPr>
          <p:cNvPr id="6" name="Title 1" descr="This table illustrates how to format a multiple-bar horizontal bar chart in PowerPoint." title="Percent of Medicaid Enrollees in Managed Care, FY 2010">
            <a:extLst>
              <a:ext uri="{FF2B5EF4-FFF2-40B4-BE49-F238E27FC236}">
                <a16:creationId xmlns:a16="http://schemas.microsoft.com/office/drawing/2014/main" id="{B5658925-7787-4C68-8B91-B5A19F3247E9}"/>
              </a:ext>
            </a:extLst>
          </p:cNvPr>
          <p:cNvSpPr>
            <a:spLocks noGrp="1"/>
          </p:cNvSpPr>
          <p:nvPr>
            <p:ph type="title"/>
          </p:nvPr>
        </p:nvSpPr>
        <p:spPr>
          <a:xfrm>
            <a:off x="281681" y="581714"/>
            <a:ext cx="8521660" cy="653197"/>
          </a:xfrm>
        </p:spPr>
        <p:txBody>
          <a:bodyPr>
            <a:noAutofit/>
          </a:bodyPr>
          <a:lstStyle/>
          <a:p>
            <a:r>
              <a:rPr lang="en-US" sz="2200" dirty="0">
                <a:solidFill>
                  <a:srgbClr val="003461"/>
                </a:solidFill>
              </a:rPr>
              <a:t>Sometimes Evidence Does Not Support a Decision or Find a Problem</a:t>
            </a:r>
          </a:p>
        </p:txBody>
      </p:sp>
      <p:sp>
        <p:nvSpPr>
          <p:cNvPr id="9" name="Slide Number Placeholder 3">
            <a:extLst>
              <a:ext uri="{FF2B5EF4-FFF2-40B4-BE49-F238E27FC236}">
                <a16:creationId xmlns:a16="http://schemas.microsoft.com/office/drawing/2014/main" id="{10BB4B7E-04C2-4792-83D5-94D7C39D9C0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23</a:t>
            </a:fld>
            <a:endParaRPr lang="en-US" dirty="0">
              <a:solidFill>
                <a:schemeClr val="tx1"/>
              </a:solidFill>
            </a:endParaRPr>
          </a:p>
        </p:txBody>
      </p:sp>
    </p:spTree>
    <p:extLst>
      <p:ext uri="{BB962C8B-B14F-4D97-AF65-F5344CB8AC3E}">
        <p14:creationId xmlns:p14="http://schemas.microsoft.com/office/powerpoint/2010/main" val="11594955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517715"/>
            <a:ext cx="8229600" cy="3249552"/>
          </a:xfrm>
        </p:spPr>
        <p:txBody>
          <a:bodyPr>
            <a:normAutofit/>
          </a:bodyPr>
          <a:lstStyle/>
          <a:p>
            <a:pPr lvl="0"/>
            <a:r>
              <a:rPr lang="en-US" sz="1700" dirty="0"/>
              <a:t>Some policy questions or research objectives cannot be definitely answered based on available information</a:t>
            </a:r>
          </a:p>
          <a:p>
            <a:pPr lvl="1"/>
            <a:r>
              <a:rPr lang="en-US" sz="1500" dirty="0"/>
              <a:t>Instead, the work might illuminate the direction or magnitude of a problem without clear evidence indicating a policy solution </a:t>
            </a:r>
          </a:p>
          <a:p>
            <a:pPr lvl="1"/>
            <a:r>
              <a:rPr lang="en-US" sz="1500" dirty="0"/>
              <a:t>Need to decide whether to look for another source of evidence or reformulate the policy question</a:t>
            </a:r>
          </a:p>
          <a:p>
            <a:r>
              <a:rPr lang="en-US" sz="1700" dirty="0"/>
              <a:t>Commission does not have to make recommendations</a:t>
            </a:r>
            <a:endParaRPr lang="en-US" sz="1700" strike="sngStrike" dirty="0"/>
          </a:p>
          <a:p>
            <a:pPr lvl="1"/>
            <a:r>
              <a:rPr lang="en-US" sz="1500" dirty="0"/>
              <a:t>Publish findings in a descriptive chapter</a:t>
            </a:r>
          </a:p>
          <a:p>
            <a:pPr lvl="1"/>
            <a:r>
              <a:rPr lang="en-US" sz="1500" dirty="0"/>
              <a:t>Publish findings in a brief; descriptive but could include policy statements</a:t>
            </a:r>
          </a:p>
          <a:p>
            <a:pPr lvl="1"/>
            <a:r>
              <a:rPr lang="en-US" sz="1500" dirty="0"/>
              <a:t>Table the issue until more information is available</a:t>
            </a:r>
          </a:p>
          <a:p>
            <a:pPr lvl="1"/>
            <a:r>
              <a:rPr lang="en-US" sz="1500" dirty="0"/>
              <a:t>Drop it</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24</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3"/>
            <a:ext cx="8229600" cy="936001"/>
          </a:xfrm>
        </p:spPr>
        <p:txBody>
          <a:bodyPr>
            <a:normAutofit/>
          </a:bodyPr>
          <a:lstStyle/>
          <a:p>
            <a:r>
              <a:rPr lang="en-US" sz="2200" dirty="0"/>
              <a:t>Sometimes Evidence Does Not Support Policy Options or Find a Problem, cont.</a:t>
            </a:r>
          </a:p>
        </p:txBody>
      </p:sp>
    </p:spTree>
    <p:extLst>
      <p:ext uri="{BB962C8B-B14F-4D97-AF65-F5344CB8AC3E}">
        <p14:creationId xmlns:p14="http://schemas.microsoft.com/office/powerpoint/2010/main" val="20205713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4499FA9-AC21-43B7-ACB3-BBEEAFAD1BE1}"/>
              </a:ext>
            </a:extLst>
          </p:cNvPr>
          <p:cNvPicPr>
            <a:picLocks noChangeAspect="1"/>
          </p:cNvPicPr>
          <p:nvPr/>
        </p:nvPicPr>
        <p:blipFill>
          <a:blip r:embed="rId3"/>
          <a:stretch>
            <a:fillRect/>
          </a:stretch>
        </p:blipFill>
        <p:spPr>
          <a:xfrm>
            <a:off x="123466" y="715009"/>
            <a:ext cx="8838089" cy="4259959"/>
          </a:xfrm>
          <a:prstGeom prst="rect">
            <a:avLst/>
          </a:prstGeom>
        </p:spPr>
      </p:pic>
      <p:sp>
        <p:nvSpPr>
          <p:cNvPr id="6" name="Title 1" descr="This table illustrates how to format a multiple-bar horizontal bar chart in PowerPoint." title="Percent of Medicaid Enrollees in Managed Care, FY 2010">
            <a:extLst>
              <a:ext uri="{FF2B5EF4-FFF2-40B4-BE49-F238E27FC236}">
                <a16:creationId xmlns:a16="http://schemas.microsoft.com/office/drawing/2014/main" id="{B5658925-7787-4C68-8B91-B5A19F3247E9}"/>
              </a:ext>
            </a:extLst>
          </p:cNvPr>
          <p:cNvSpPr>
            <a:spLocks noGrp="1"/>
          </p:cNvSpPr>
          <p:nvPr>
            <p:ph type="title"/>
          </p:nvPr>
        </p:nvSpPr>
        <p:spPr>
          <a:xfrm>
            <a:off x="281681" y="581714"/>
            <a:ext cx="8521660" cy="653197"/>
          </a:xfrm>
        </p:spPr>
        <p:txBody>
          <a:bodyPr>
            <a:noAutofit/>
          </a:bodyPr>
          <a:lstStyle/>
          <a:p>
            <a:r>
              <a:rPr lang="en-US" sz="2200" dirty="0">
                <a:solidFill>
                  <a:srgbClr val="003461"/>
                </a:solidFill>
              </a:rPr>
              <a:t>If Findings Suggest a Need for Action, Commission Looks at Options</a:t>
            </a:r>
          </a:p>
        </p:txBody>
      </p:sp>
      <p:sp>
        <p:nvSpPr>
          <p:cNvPr id="9" name="Slide Number Placeholder 3">
            <a:extLst>
              <a:ext uri="{FF2B5EF4-FFF2-40B4-BE49-F238E27FC236}">
                <a16:creationId xmlns:a16="http://schemas.microsoft.com/office/drawing/2014/main" id="{10BB4B7E-04C2-4792-83D5-94D7C39D9C0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25</a:t>
            </a:fld>
            <a:endParaRPr lang="en-US" dirty="0">
              <a:solidFill>
                <a:schemeClr val="tx1"/>
              </a:solidFill>
            </a:endParaRPr>
          </a:p>
        </p:txBody>
      </p:sp>
    </p:spTree>
    <p:extLst>
      <p:ext uri="{BB962C8B-B14F-4D97-AF65-F5344CB8AC3E}">
        <p14:creationId xmlns:p14="http://schemas.microsoft.com/office/powerpoint/2010/main" val="1487123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404795"/>
            <a:ext cx="8229600" cy="2507531"/>
          </a:xfrm>
        </p:spPr>
        <p:txBody>
          <a:bodyPr>
            <a:noAutofit/>
          </a:bodyPr>
          <a:lstStyle/>
          <a:p>
            <a:r>
              <a:rPr lang="en-US" dirty="0"/>
              <a:t>If Commissioners determine there is a policy problem that requires action, need to identify and assess policy options to address the problem</a:t>
            </a:r>
          </a:p>
          <a:p>
            <a:r>
              <a:rPr lang="en-US" dirty="0"/>
              <a:t>Options are generally indicated by the policy context and evidence</a:t>
            </a:r>
          </a:p>
          <a:p>
            <a:pPr lvl="1"/>
            <a:r>
              <a:rPr lang="en-US" dirty="0"/>
              <a:t>Research may point to specific policy options</a:t>
            </a:r>
          </a:p>
          <a:p>
            <a:pPr lvl="1"/>
            <a:r>
              <a:rPr lang="en-US" dirty="0"/>
              <a:t>Commission may decide to add or drop some options from further discussion</a:t>
            </a:r>
          </a:p>
          <a:p>
            <a:pPr lvl="1"/>
            <a:r>
              <a:rPr lang="en-US" dirty="0"/>
              <a:t>Raise concerns, questions, and alternatives to options before recommendations come to a vote</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26</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3"/>
            <a:ext cx="8430628" cy="936001"/>
          </a:xfrm>
        </p:spPr>
        <p:txBody>
          <a:bodyPr>
            <a:normAutofit/>
          </a:bodyPr>
          <a:lstStyle/>
          <a:p>
            <a:r>
              <a:rPr lang="en-US" sz="2200" dirty="0"/>
              <a:t>If Findings Suggest a Need for Action, Commission Looks at Options, cont.</a:t>
            </a:r>
          </a:p>
        </p:txBody>
      </p:sp>
    </p:spTree>
    <p:extLst>
      <p:ext uri="{BB962C8B-B14F-4D97-AF65-F5344CB8AC3E}">
        <p14:creationId xmlns:p14="http://schemas.microsoft.com/office/powerpoint/2010/main" val="12099515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DC3A5016-A7E7-43B3-9717-C54BB93C075A}"/>
              </a:ext>
            </a:extLst>
          </p:cNvPr>
          <p:cNvSpPr txBox="1"/>
          <p:nvPr/>
        </p:nvSpPr>
        <p:spPr>
          <a:xfrm>
            <a:off x="325801" y="2842009"/>
            <a:ext cx="8229600" cy="369332"/>
          </a:xfrm>
          <a:prstGeom prst="rect">
            <a:avLst/>
          </a:prstGeom>
          <a:noFill/>
        </p:spPr>
        <p:txBody>
          <a:bodyPr wrap="square" lIns="91440" rIns="91440" rtlCol="0">
            <a:spAutoFit/>
          </a:bodyPr>
          <a:lstStyle/>
          <a:p>
            <a:r>
              <a:rPr lang="en-US" sz="900" b="1" dirty="0">
                <a:solidFill>
                  <a:schemeClr val="tx2"/>
                </a:solidFill>
                <a:latin typeface="Arial" panose="020B0604020202020204" pitchFamily="34" charset="0"/>
                <a:ea typeface="Roboto Black" panose="02000000000000000000" pitchFamily="2" charset="0"/>
                <a:cs typeface="Arial" panose="020B0604020202020204" pitchFamily="34" charset="0"/>
              </a:rPr>
              <a:t>Notes: </a:t>
            </a:r>
            <a:r>
              <a:rPr lang="en-US" sz="900" dirty="0">
                <a:solidFill>
                  <a:schemeClr val="tx2"/>
                </a:solidFill>
                <a:latin typeface="Arial" panose="020B0604020202020204" pitchFamily="34" charset="0"/>
                <a:cs typeface="Arial" panose="020B0604020202020204" pitchFamily="34" charset="0"/>
              </a:rPr>
              <a:t>Add here.</a:t>
            </a:r>
          </a:p>
          <a:p>
            <a:r>
              <a:rPr lang="en-US" sz="900" b="1" dirty="0">
                <a:solidFill>
                  <a:schemeClr val="tx2"/>
                </a:solidFill>
                <a:latin typeface="Arial" panose="020B0604020202020204" pitchFamily="34" charset="0"/>
                <a:ea typeface="Roboto Black" panose="02000000000000000000" pitchFamily="2" charset="0"/>
                <a:cs typeface="Arial" panose="020B0604020202020204" pitchFamily="34" charset="0"/>
              </a:rPr>
              <a:t>Source: </a:t>
            </a:r>
            <a:r>
              <a:rPr lang="en-US" sz="900" dirty="0">
                <a:solidFill>
                  <a:schemeClr val="tx2"/>
                </a:solidFill>
                <a:latin typeface="Arial" panose="020B0604020202020204" pitchFamily="34" charset="0"/>
                <a:cs typeface="Arial" panose="020B0604020202020204" pitchFamily="34" charset="0"/>
              </a:rPr>
              <a:t>Add here.</a:t>
            </a:r>
          </a:p>
        </p:txBody>
      </p:sp>
      <p:graphicFrame>
        <p:nvGraphicFramePr>
          <p:cNvPr id="10" name="Content Placeholder 5" descr="This table illustrates the appropriate style for formatting a table with one header." title="Example of a Table with One Level">
            <a:extLst>
              <a:ext uri="{FF2B5EF4-FFF2-40B4-BE49-F238E27FC236}">
                <a16:creationId xmlns:a16="http://schemas.microsoft.com/office/drawing/2014/main" id="{DB8EEC8C-374E-4A6C-9140-0E5AAF54590D}"/>
              </a:ext>
            </a:extLst>
          </p:cNvPr>
          <p:cNvGraphicFramePr>
            <a:graphicFrameLocks/>
          </p:cNvGraphicFramePr>
          <p:nvPr>
            <p:extLst>
              <p:ext uri="{D42A27DB-BD31-4B8C-83A1-F6EECF244321}">
                <p14:modId xmlns:p14="http://schemas.microsoft.com/office/powerpoint/2010/main" val="4145169554"/>
              </p:ext>
            </p:extLst>
          </p:nvPr>
        </p:nvGraphicFramePr>
        <p:xfrm>
          <a:off x="390949" y="1089579"/>
          <a:ext cx="8164452" cy="3608158"/>
        </p:xfrm>
        <a:graphic>
          <a:graphicData uri="http://schemas.openxmlformats.org/drawingml/2006/table">
            <a:tbl>
              <a:tblPr>
                <a:tableStyleId>{5C22544A-7EE6-4342-B048-85BDC9FD1C3A}</a:tableStyleId>
              </a:tblPr>
              <a:tblGrid>
                <a:gridCol w="4520396">
                  <a:extLst>
                    <a:ext uri="{9D8B030D-6E8A-4147-A177-3AD203B41FA5}">
                      <a16:colId xmlns:a16="http://schemas.microsoft.com/office/drawing/2014/main" val="20000"/>
                    </a:ext>
                  </a:extLst>
                </a:gridCol>
                <a:gridCol w="3644056">
                  <a:extLst>
                    <a:ext uri="{9D8B030D-6E8A-4147-A177-3AD203B41FA5}">
                      <a16:colId xmlns:a16="http://schemas.microsoft.com/office/drawing/2014/main" val="20001"/>
                    </a:ext>
                  </a:extLst>
                </a:gridCol>
              </a:tblGrid>
              <a:tr h="31891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i="0" dirty="0">
                          <a:solidFill>
                            <a:schemeClr val="bg1"/>
                          </a:solidFill>
                          <a:latin typeface="Arial" panose="020B0604020202020204" pitchFamily="34" charset="0"/>
                          <a:ea typeface="Roboto Black" panose="02000000000000000000" pitchFamily="2" charset="0"/>
                          <a:cs typeface="Arial" panose="020B0604020202020204" pitchFamily="34" charset="0"/>
                        </a:rPr>
                        <a:t>Policy Levers</a:t>
                      </a:r>
                    </a:p>
                  </a:txBody>
                  <a:tcPr marL="87187" marR="87187" marT="32695" marB="32695" anchor="b">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rgbClr val="008170"/>
                    </a:solidFill>
                  </a:tcPr>
                </a:tc>
                <a:tc>
                  <a:txBody>
                    <a:bodyPr/>
                    <a:lstStyle/>
                    <a:p>
                      <a:pPr algn="ctr"/>
                      <a:r>
                        <a:rPr lang="en-US" sz="1200" b="1" i="0" dirty="0">
                          <a:solidFill>
                            <a:schemeClr val="bg1"/>
                          </a:solidFill>
                          <a:latin typeface="Arial" panose="020B0604020202020204" pitchFamily="34" charset="0"/>
                          <a:ea typeface="Roboto Black" panose="02000000000000000000" pitchFamily="2" charset="0"/>
                          <a:cs typeface="Arial" panose="020B0604020202020204" pitchFamily="34" charset="0"/>
                        </a:rPr>
                        <a:t>Examples</a:t>
                      </a:r>
                    </a:p>
                  </a:txBody>
                  <a:tcPr marL="87187" marR="87187" marT="32695" marB="32695" anchor="b">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rgbClr val="008170"/>
                    </a:solidFill>
                  </a:tcPr>
                </a:tc>
                <a:extLst>
                  <a:ext uri="{0D108BD9-81ED-4DB2-BD59-A6C34878D82A}">
                    <a16:rowId xmlns:a16="http://schemas.microsoft.com/office/drawing/2014/main" val="10000"/>
                  </a:ext>
                </a:extLst>
              </a:tr>
              <a:tr h="30282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chemeClr val="accent1"/>
                          </a:solidFill>
                          <a:effectLst/>
                          <a:latin typeface="+mn-lt"/>
                          <a:ea typeface="Times New Roman" panose="02020603050405020304" pitchFamily="18" charset="0"/>
                          <a:cs typeface="Times New Roman" panose="02020603050405020304" pitchFamily="18" charset="0"/>
                        </a:rPr>
                        <a:t>Limits, thresholds, amounts: </a:t>
                      </a:r>
                      <a:r>
                        <a:rPr lang="en-US" sz="1200" dirty="0">
                          <a:solidFill>
                            <a:schemeClr val="accent1"/>
                          </a:solidFill>
                          <a:effectLst/>
                          <a:latin typeface="+mn-lt"/>
                          <a:ea typeface="Times New Roman" panose="02020603050405020304" pitchFamily="18" charset="0"/>
                          <a:cs typeface="Times New Roman" panose="02020603050405020304" pitchFamily="18" charset="0"/>
                        </a:rPr>
                        <a:t>eligibility standards, payment </a:t>
                      </a:r>
                      <a:r>
                        <a:rPr lang="en-US" sz="1200" kern="1200" dirty="0">
                          <a:solidFill>
                            <a:schemeClr val="accent1"/>
                          </a:solidFill>
                          <a:effectLst/>
                          <a:latin typeface="+mn-lt"/>
                          <a:ea typeface="Times New Roman" panose="02020603050405020304" pitchFamily="18" charset="0"/>
                          <a:cs typeface="Times New Roman" panose="02020603050405020304" pitchFamily="18" charset="0"/>
                        </a:rPr>
                        <a:t>rates, </a:t>
                      </a:r>
                      <a:r>
                        <a:rPr lang="en-US" sz="1200" dirty="0">
                          <a:solidFill>
                            <a:schemeClr val="accent1"/>
                          </a:solidFill>
                          <a:effectLst/>
                          <a:latin typeface="+mn-lt"/>
                          <a:ea typeface="Times New Roman" panose="02020603050405020304" pitchFamily="18" charset="0"/>
                          <a:cs typeface="Times New Roman" panose="02020603050405020304" pitchFamily="18" charset="0"/>
                        </a:rPr>
                        <a:t>quality measures, </a:t>
                      </a:r>
                      <a:r>
                        <a:rPr lang="en-US" sz="1200" kern="1200" dirty="0">
                          <a:solidFill>
                            <a:schemeClr val="accent1"/>
                          </a:solidFill>
                          <a:effectLst/>
                          <a:latin typeface="+mn-lt"/>
                          <a:ea typeface="Times New Roman" panose="02020603050405020304" pitchFamily="18" charset="0"/>
                          <a:cs typeface="Times New Roman" panose="02020603050405020304" pitchFamily="18" charset="0"/>
                        </a:rPr>
                        <a:t>managed care or other </a:t>
                      </a:r>
                      <a:r>
                        <a:rPr lang="en-US" sz="1200" dirty="0">
                          <a:solidFill>
                            <a:schemeClr val="accent1"/>
                          </a:solidFill>
                          <a:effectLst/>
                          <a:latin typeface="+mn-lt"/>
                          <a:ea typeface="Times New Roman" panose="02020603050405020304" pitchFamily="18" charset="0"/>
                          <a:cs typeface="Times New Roman" panose="02020603050405020304" pitchFamily="18" charset="0"/>
                        </a:rPr>
                        <a:t>contract requirements</a:t>
                      </a:r>
                      <a:endParaRPr lang="en-US" sz="1200" b="1" i="0" dirty="0">
                        <a:solidFill>
                          <a:schemeClr val="accent1"/>
                        </a:solidFill>
                        <a:latin typeface="Arial" panose="020B0604020202020204" pitchFamily="34" charset="0"/>
                        <a:cs typeface="Arial" panose="020B0604020202020204" pitchFamily="34" charset="0"/>
                      </a:endParaRPr>
                    </a:p>
                  </a:txBody>
                  <a:tcPr marL="87187" marR="87187" marT="32695" marB="32695">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chemeClr val="bg1"/>
                    </a:solidFill>
                  </a:tcPr>
                </a:tc>
                <a:tc>
                  <a:txBody>
                    <a:bodyPr/>
                    <a:lstStyle/>
                    <a:p>
                      <a:pPr marL="0" marR="0">
                        <a:spcBef>
                          <a:spcPts val="200"/>
                        </a:spcBef>
                        <a:spcAft>
                          <a:spcPts val="200"/>
                        </a:spcAft>
                      </a:pPr>
                      <a:r>
                        <a:rPr lang="en-US" sz="1200" dirty="0">
                          <a:effectLst/>
                          <a:latin typeface="+mn-lt"/>
                          <a:ea typeface="Times New Roman" panose="02020603050405020304" pitchFamily="18" charset="0"/>
                          <a:cs typeface="Times New Roman" panose="02020603050405020304" pitchFamily="18" charset="0"/>
                        </a:rPr>
                        <a:t>Set minimum standards for hardship waivers under the Medicaid estate recovery program </a:t>
                      </a:r>
                    </a:p>
                    <a:p>
                      <a:pPr marL="0" marR="0">
                        <a:spcBef>
                          <a:spcPts val="200"/>
                        </a:spcBef>
                        <a:spcAft>
                          <a:spcPts val="200"/>
                        </a:spcAft>
                      </a:pPr>
                      <a:r>
                        <a:rPr lang="en-US" sz="1200" dirty="0">
                          <a:effectLst/>
                          <a:latin typeface="+mn-lt"/>
                          <a:ea typeface="Times New Roman" panose="02020603050405020304" pitchFamily="18" charset="0"/>
                          <a:cs typeface="Times New Roman" panose="02020603050405020304" pitchFamily="18" charset="0"/>
                        </a:rPr>
                        <a:t>Require payment parity for physician assistants and advanced practice nurses</a:t>
                      </a:r>
                      <a:endParaRPr lang="en-US" sz="1200" b="0" i="0" dirty="0">
                        <a:solidFill>
                          <a:schemeClr val="tx1"/>
                        </a:solidFill>
                        <a:latin typeface="Arial" panose="020B0604020202020204" pitchFamily="34" charset="0"/>
                        <a:cs typeface="Arial" panose="020B0604020202020204" pitchFamily="34" charset="0"/>
                      </a:endParaRPr>
                    </a:p>
                  </a:txBody>
                  <a:tcPr marL="87187" marR="87187" marT="32695" marB="32695">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0334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chemeClr val="accent1"/>
                          </a:solidFill>
                          <a:effectLst/>
                          <a:latin typeface="+mn-lt"/>
                          <a:ea typeface="Times New Roman" panose="02020603050405020304" pitchFamily="18" charset="0"/>
                          <a:cs typeface="Times New Roman" panose="02020603050405020304" pitchFamily="18" charset="0"/>
                        </a:rPr>
                        <a:t>Amount of funding</a:t>
                      </a:r>
                      <a:r>
                        <a:rPr lang="en-US" sz="1200" b="0" kern="1200" dirty="0">
                          <a:solidFill>
                            <a:schemeClr val="accent1"/>
                          </a:solidFill>
                          <a:effectLst/>
                          <a:latin typeface="+mn-lt"/>
                          <a:ea typeface="Times New Roman" panose="02020603050405020304" pitchFamily="18" charset="0"/>
                          <a:cs typeface="Times New Roman" panose="02020603050405020304" pitchFamily="18" charset="0"/>
                        </a:rPr>
                        <a:t>: </a:t>
                      </a:r>
                      <a:r>
                        <a:rPr lang="en-US" sz="1200" kern="1200" dirty="0">
                          <a:solidFill>
                            <a:schemeClr val="accent1"/>
                          </a:solidFill>
                          <a:effectLst/>
                          <a:latin typeface="+mn-lt"/>
                          <a:ea typeface="Times New Roman" panose="02020603050405020304" pitchFamily="18" charset="0"/>
                          <a:cs typeface="Times New Roman" panose="02020603050405020304" pitchFamily="18" charset="0"/>
                        </a:rPr>
                        <a:t>federal medical assistance percentage (FMAP) formula, enhanced or countercyclical federal funding, disproportionate share hospital (DSH) allotments</a:t>
                      </a:r>
                    </a:p>
                    <a:p>
                      <a:pPr algn="l"/>
                      <a:endParaRPr lang="en-US" sz="1200" b="1" i="0" dirty="0">
                        <a:solidFill>
                          <a:schemeClr val="accent1"/>
                        </a:solidFill>
                        <a:latin typeface="Arial" panose="020B0604020202020204" pitchFamily="34" charset="0"/>
                        <a:cs typeface="Arial" panose="020B0604020202020204" pitchFamily="34" charset="0"/>
                      </a:endParaRPr>
                    </a:p>
                  </a:txBody>
                  <a:tcPr marL="87187" marR="87187" marT="32695" marB="32695">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rgbClr val="ECECED"/>
                    </a:solidFill>
                  </a:tcPr>
                </a:tc>
                <a:tc>
                  <a:txBody>
                    <a:bodyPr/>
                    <a:lstStyle/>
                    <a:p>
                      <a:pPr marL="0" marR="0">
                        <a:spcBef>
                          <a:spcPts val="200"/>
                        </a:spcBef>
                        <a:spcAft>
                          <a:spcPts val="200"/>
                        </a:spcAft>
                      </a:pPr>
                      <a:r>
                        <a:rPr lang="en-US" sz="1200" dirty="0">
                          <a:effectLst/>
                          <a:latin typeface="+mn-lt"/>
                          <a:ea typeface="Times New Roman" panose="02020603050405020304" pitchFamily="18" charset="0"/>
                          <a:cs typeface="Times New Roman" panose="02020603050405020304" pitchFamily="18" charset="0"/>
                        </a:rPr>
                        <a:t>Provide an automatic Medicaid countercyclical financing model</a:t>
                      </a:r>
                    </a:p>
                    <a:p>
                      <a:pPr marL="0" marR="0">
                        <a:spcBef>
                          <a:spcPts val="200"/>
                        </a:spcBef>
                        <a:spcAft>
                          <a:spcPts val="200"/>
                        </a:spcAft>
                      </a:pPr>
                      <a:r>
                        <a:rPr lang="en-US" sz="1200" dirty="0">
                          <a:effectLst/>
                          <a:latin typeface="+mn-lt"/>
                          <a:ea typeface="Times New Roman" panose="02020603050405020304" pitchFamily="18" charset="0"/>
                          <a:cs typeface="Times New Roman" panose="02020603050405020304" pitchFamily="18" charset="0"/>
                        </a:rPr>
                        <a:t>Change the schedule of DSH allotment reductions</a:t>
                      </a:r>
                      <a:endParaRPr lang="en-US" sz="1200" b="0" i="0" dirty="0">
                        <a:solidFill>
                          <a:schemeClr val="tx1"/>
                        </a:solidFill>
                        <a:latin typeface="Arial" panose="020B0604020202020204" pitchFamily="34" charset="0"/>
                        <a:cs typeface="Arial" panose="020B0604020202020204" pitchFamily="34" charset="0"/>
                      </a:endParaRPr>
                    </a:p>
                  </a:txBody>
                  <a:tcPr marL="87187" marR="87187" marT="32695" marB="32695">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rgbClr val="ECECED"/>
                    </a:solidFill>
                  </a:tcPr>
                </a:tc>
                <a:extLst>
                  <a:ext uri="{0D108BD9-81ED-4DB2-BD59-A6C34878D82A}">
                    <a16:rowId xmlns:a16="http://schemas.microsoft.com/office/drawing/2014/main" val="10002"/>
                  </a:ext>
                </a:extLst>
              </a:tr>
              <a:tr h="30282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chemeClr val="accent1"/>
                          </a:solidFill>
                          <a:effectLst/>
                          <a:latin typeface="+mn-lt"/>
                          <a:ea typeface="Times New Roman" panose="02020603050405020304" pitchFamily="18" charset="0"/>
                          <a:cs typeface="Times New Roman" panose="02020603050405020304" pitchFamily="18" charset="0"/>
                        </a:rPr>
                        <a:t>Funding distribution: </a:t>
                      </a:r>
                      <a:r>
                        <a:rPr lang="en-US" sz="1200" dirty="0">
                          <a:solidFill>
                            <a:schemeClr val="accent1"/>
                          </a:solidFill>
                          <a:effectLst/>
                          <a:latin typeface="+mn-lt"/>
                          <a:ea typeface="Times New Roman" panose="02020603050405020304" pitchFamily="18" charset="0"/>
                          <a:cs typeface="Times New Roman" panose="02020603050405020304" pitchFamily="18" charset="0"/>
                        </a:rPr>
                        <a:t>payment adequacy standards, matching rates, upper payment limits, cost settlement requirements</a:t>
                      </a:r>
                      <a:endParaRPr lang="en-US" sz="1200" b="1" i="0" dirty="0">
                        <a:solidFill>
                          <a:schemeClr val="accent1"/>
                        </a:solidFill>
                        <a:latin typeface="Arial" panose="020B0604020202020204" pitchFamily="34" charset="0"/>
                        <a:cs typeface="Arial" panose="020B0604020202020204" pitchFamily="34" charset="0"/>
                      </a:endParaRPr>
                    </a:p>
                  </a:txBody>
                  <a:tcPr marL="87187" marR="87187" marT="32695" marB="32695">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chemeClr val="bg1"/>
                    </a:solidFill>
                  </a:tcPr>
                </a:tc>
                <a:tc>
                  <a:txBody>
                    <a:bodyPr/>
                    <a:lstStyle/>
                    <a:p>
                      <a:pPr marL="0" marR="0" lvl="0" indent="-125413" algn="l" defTabSz="457200" rtl="0" eaLnBrk="1" fontAlgn="auto" latinLnBrk="0" hangingPunct="1">
                        <a:lnSpc>
                          <a:spcPct val="100000"/>
                        </a:lnSpc>
                        <a:spcBef>
                          <a:spcPts val="200"/>
                        </a:spcBef>
                        <a:spcAft>
                          <a:spcPts val="200"/>
                        </a:spcAft>
                        <a:buClrTx/>
                        <a:buSzTx/>
                        <a:buFontTx/>
                        <a:buNone/>
                        <a:tabLst/>
                        <a:defRPr/>
                      </a:pPr>
                      <a:r>
                        <a:rPr lang="en-US" sz="1200" kern="1200" dirty="0">
                          <a:solidFill>
                            <a:schemeClr val="dk1"/>
                          </a:solidFill>
                          <a:effectLst/>
                          <a:latin typeface="+mn-lt"/>
                          <a:ea typeface="Times New Roman" panose="02020603050405020304" pitchFamily="18" charset="0"/>
                          <a:cs typeface="Times New Roman" panose="02020603050405020304" pitchFamily="18" charset="0"/>
                        </a:rPr>
                        <a:t>Require states to prioritize DSH payments to hospitals serving greatest share of Medicaid and uninsured individuals</a:t>
                      </a:r>
                    </a:p>
                  </a:txBody>
                  <a:tcPr marL="87187" marR="87187" marT="32695" marB="32695">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0282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chemeClr val="accent1"/>
                          </a:solidFill>
                          <a:effectLst/>
                          <a:latin typeface="+mn-lt"/>
                          <a:ea typeface="Times New Roman" panose="02020603050405020304" pitchFamily="18" charset="0"/>
                          <a:cs typeface="Times New Roman" panose="02020603050405020304" pitchFamily="18" charset="0"/>
                        </a:rPr>
                        <a:t>Administrative process changes: </a:t>
                      </a:r>
                      <a:r>
                        <a:rPr lang="en-US" sz="1200" dirty="0">
                          <a:solidFill>
                            <a:schemeClr val="accent1"/>
                          </a:solidFill>
                          <a:effectLst/>
                          <a:latin typeface="+mn-lt"/>
                          <a:ea typeface="Times New Roman" panose="02020603050405020304" pitchFamily="18" charset="0"/>
                          <a:cs typeface="Times New Roman" panose="02020603050405020304" pitchFamily="18" charset="0"/>
                        </a:rPr>
                        <a:t>application/renewal, payment, </a:t>
                      </a:r>
                      <a:r>
                        <a:rPr lang="en-US" sz="1200" kern="1200" dirty="0">
                          <a:solidFill>
                            <a:schemeClr val="accent1"/>
                          </a:solidFill>
                          <a:effectLst/>
                          <a:latin typeface="+mn-lt"/>
                          <a:ea typeface="Times New Roman" panose="02020603050405020304" pitchFamily="18" charset="0"/>
                          <a:cs typeface="Times New Roman" panose="02020603050405020304" pitchFamily="18" charset="0"/>
                        </a:rPr>
                        <a:t>claims processes, </a:t>
                      </a:r>
                      <a:r>
                        <a:rPr lang="en-US" sz="1200" dirty="0">
                          <a:solidFill>
                            <a:schemeClr val="accent1"/>
                          </a:solidFill>
                          <a:effectLst/>
                          <a:latin typeface="+mn-lt"/>
                          <a:ea typeface="Times New Roman" panose="02020603050405020304" pitchFamily="18" charset="0"/>
                          <a:cs typeface="Times New Roman" panose="02020603050405020304" pitchFamily="18" charset="0"/>
                        </a:rPr>
                        <a:t>other administrative processes </a:t>
                      </a:r>
                    </a:p>
                    <a:p>
                      <a:pPr algn="l"/>
                      <a:endParaRPr lang="en-US" sz="1200" b="1" i="0" dirty="0">
                        <a:solidFill>
                          <a:schemeClr val="accent1"/>
                        </a:solidFill>
                        <a:latin typeface="Arial" panose="020B0604020202020204" pitchFamily="34" charset="0"/>
                        <a:cs typeface="Arial" panose="020B0604020202020204" pitchFamily="34" charset="0"/>
                      </a:endParaRPr>
                    </a:p>
                  </a:txBody>
                  <a:tcPr marL="87187" marR="87187" marT="32695" marB="32695">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rgbClr val="ECECED"/>
                    </a:solidFill>
                  </a:tcPr>
                </a:tc>
                <a:tc>
                  <a:txBody>
                    <a:bodyPr/>
                    <a:lstStyle/>
                    <a:p>
                      <a:pPr marL="0" marR="0">
                        <a:spcBef>
                          <a:spcPts val="200"/>
                        </a:spcBef>
                        <a:spcAft>
                          <a:spcPts val="200"/>
                        </a:spcAft>
                      </a:pPr>
                      <a:r>
                        <a:rPr lang="en-US" sz="1200" dirty="0">
                          <a:effectLst/>
                          <a:latin typeface="+mn-lt"/>
                          <a:ea typeface="Times New Roman" panose="02020603050405020304" pitchFamily="18" charset="0"/>
                          <a:cs typeface="Times New Roman" panose="02020603050405020304" pitchFamily="18" charset="0"/>
                        </a:rPr>
                        <a:t>Extend approval and renewal periods for all Section 1915(b) waivers from two to five years </a:t>
                      </a:r>
                    </a:p>
                    <a:p>
                      <a:pPr marL="0" marR="0">
                        <a:spcBef>
                          <a:spcPts val="200"/>
                        </a:spcBef>
                        <a:spcAft>
                          <a:spcPts val="200"/>
                        </a:spcAft>
                      </a:pPr>
                      <a:r>
                        <a:rPr lang="en-US" sz="1200" dirty="0">
                          <a:effectLst/>
                          <a:latin typeface="+mn-lt"/>
                          <a:ea typeface="Times New Roman" panose="02020603050405020304" pitchFamily="18" charset="0"/>
                          <a:cs typeface="Times New Roman" panose="02020603050405020304" pitchFamily="18" charset="0"/>
                        </a:rPr>
                        <a:t>Create an exception to the special enrollment period for dually eligible beneficiaries eligible for Medicare-Medicaid plans</a:t>
                      </a:r>
                      <a:endParaRPr lang="en-US" sz="1200" b="0" i="0" dirty="0">
                        <a:solidFill>
                          <a:schemeClr val="tx1"/>
                        </a:solidFill>
                        <a:latin typeface="Arial" panose="020B0604020202020204" pitchFamily="34" charset="0"/>
                        <a:cs typeface="Arial" panose="020B0604020202020204" pitchFamily="34" charset="0"/>
                      </a:endParaRPr>
                    </a:p>
                  </a:txBody>
                  <a:tcPr marL="87187" marR="87187" marT="32695" marB="32695">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rgbClr val="ECECED"/>
                    </a:solidFill>
                  </a:tcPr>
                </a:tc>
                <a:extLst>
                  <a:ext uri="{0D108BD9-81ED-4DB2-BD59-A6C34878D82A}">
                    <a16:rowId xmlns:a16="http://schemas.microsoft.com/office/drawing/2014/main" val="10004"/>
                  </a:ext>
                </a:extLst>
              </a:tr>
            </a:tbl>
          </a:graphicData>
        </a:graphic>
      </p:graphicFrame>
      <p:sp>
        <p:nvSpPr>
          <p:cNvPr id="4" name="Title 3">
            <a:extLst>
              <a:ext uri="{FF2B5EF4-FFF2-40B4-BE49-F238E27FC236}">
                <a16:creationId xmlns:a16="http://schemas.microsoft.com/office/drawing/2014/main" id="{A21C8472-5286-43BA-AF67-F01C414C373F}"/>
              </a:ext>
            </a:extLst>
          </p:cNvPr>
          <p:cNvSpPr>
            <a:spLocks noGrp="1"/>
          </p:cNvSpPr>
          <p:nvPr>
            <p:ph type="title"/>
          </p:nvPr>
        </p:nvSpPr>
        <p:spPr>
          <a:xfrm>
            <a:off x="281681" y="581714"/>
            <a:ext cx="8229600" cy="573119"/>
          </a:xfrm>
        </p:spPr>
        <p:txBody>
          <a:bodyPr>
            <a:normAutofit/>
          </a:bodyPr>
          <a:lstStyle/>
          <a:p>
            <a:r>
              <a:rPr lang="en-US" sz="2200" dirty="0"/>
              <a:t>MACPAC Can Consider Many Types of Policy Levers</a:t>
            </a:r>
          </a:p>
        </p:txBody>
      </p:sp>
      <p:sp>
        <p:nvSpPr>
          <p:cNvPr id="6" name="Slide Number Placeholder 3">
            <a:extLst>
              <a:ext uri="{FF2B5EF4-FFF2-40B4-BE49-F238E27FC236}">
                <a16:creationId xmlns:a16="http://schemas.microsoft.com/office/drawing/2014/main" id="{CEAF95F6-A2D7-4A81-9F7C-D3D28D1AA3C4}"/>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27</a:t>
            </a:fld>
            <a:endParaRPr lang="en-US" dirty="0">
              <a:solidFill>
                <a:schemeClr val="tx1"/>
              </a:solidFill>
            </a:endParaRPr>
          </a:p>
        </p:txBody>
      </p:sp>
    </p:spTree>
    <p:extLst>
      <p:ext uri="{BB962C8B-B14F-4D97-AF65-F5344CB8AC3E}">
        <p14:creationId xmlns:p14="http://schemas.microsoft.com/office/powerpoint/2010/main" val="39276732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DC3A5016-A7E7-43B3-9717-C54BB93C075A}"/>
              </a:ext>
            </a:extLst>
          </p:cNvPr>
          <p:cNvSpPr txBox="1"/>
          <p:nvPr/>
        </p:nvSpPr>
        <p:spPr>
          <a:xfrm>
            <a:off x="325801" y="2842009"/>
            <a:ext cx="8229600" cy="369332"/>
          </a:xfrm>
          <a:prstGeom prst="rect">
            <a:avLst/>
          </a:prstGeom>
          <a:noFill/>
        </p:spPr>
        <p:txBody>
          <a:bodyPr wrap="square" lIns="91440" rIns="91440" rtlCol="0">
            <a:spAutoFit/>
          </a:bodyPr>
          <a:lstStyle/>
          <a:p>
            <a:r>
              <a:rPr lang="en-US" sz="900" b="1" dirty="0">
                <a:solidFill>
                  <a:schemeClr val="tx2"/>
                </a:solidFill>
                <a:latin typeface="Arial" panose="020B0604020202020204" pitchFamily="34" charset="0"/>
                <a:ea typeface="Roboto Black" panose="02000000000000000000" pitchFamily="2" charset="0"/>
                <a:cs typeface="Arial" panose="020B0604020202020204" pitchFamily="34" charset="0"/>
              </a:rPr>
              <a:t>Notes: </a:t>
            </a:r>
            <a:r>
              <a:rPr lang="en-US" sz="900" dirty="0">
                <a:solidFill>
                  <a:schemeClr val="tx2"/>
                </a:solidFill>
                <a:latin typeface="Arial" panose="020B0604020202020204" pitchFamily="34" charset="0"/>
                <a:cs typeface="Arial" panose="020B0604020202020204" pitchFamily="34" charset="0"/>
              </a:rPr>
              <a:t>Add here.</a:t>
            </a:r>
          </a:p>
          <a:p>
            <a:r>
              <a:rPr lang="en-US" sz="900" b="1" dirty="0">
                <a:solidFill>
                  <a:schemeClr val="tx2"/>
                </a:solidFill>
                <a:latin typeface="Arial" panose="020B0604020202020204" pitchFamily="34" charset="0"/>
                <a:ea typeface="Roboto Black" panose="02000000000000000000" pitchFamily="2" charset="0"/>
                <a:cs typeface="Arial" panose="020B0604020202020204" pitchFamily="34" charset="0"/>
              </a:rPr>
              <a:t>Source: </a:t>
            </a:r>
            <a:r>
              <a:rPr lang="en-US" sz="900" dirty="0">
                <a:solidFill>
                  <a:schemeClr val="tx2"/>
                </a:solidFill>
                <a:latin typeface="Arial" panose="020B0604020202020204" pitchFamily="34" charset="0"/>
                <a:cs typeface="Arial" panose="020B0604020202020204" pitchFamily="34" charset="0"/>
              </a:rPr>
              <a:t>Add here.</a:t>
            </a:r>
          </a:p>
        </p:txBody>
      </p:sp>
      <p:graphicFrame>
        <p:nvGraphicFramePr>
          <p:cNvPr id="10" name="Content Placeholder 5" descr="This table illustrates the appropriate style for formatting a table with one header." title="Example of a Table with One Level">
            <a:extLst>
              <a:ext uri="{FF2B5EF4-FFF2-40B4-BE49-F238E27FC236}">
                <a16:creationId xmlns:a16="http://schemas.microsoft.com/office/drawing/2014/main" id="{DB8EEC8C-374E-4A6C-9140-0E5AAF54590D}"/>
              </a:ext>
            </a:extLst>
          </p:cNvPr>
          <p:cNvGraphicFramePr>
            <a:graphicFrameLocks/>
          </p:cNvGraphicFramePr>
          <p:nvPr>
            <p:extLst>
              <p:ext uri="{D42A27DB-BD31-4B8C-83A1-F6EECF244321}">
                <p14:modId xmlns:p14="http://schemas.microsoft.com/office/powerpoint/2010/main" val="227767233"/>
              </p:ext>
            </p:extLst>
          </p:nvPr>
        </p:nvGraphicFramePr>
        <p:xfrm>
          <a:off x="390949" y="1055802"/>
          <a:ext cx="8319418" cy="3839995"/>
        </p:xfrm>
        <a:graphic>
          <a:graphicData uri="http://schemas.openxmlformats.org/drawingml/2006/table">
            <a:tbl>
              <a:tblPr>
                <a:tableStyleId>{5C22544A-7EE6-4342-B048-85BDC9FD1C3A}</a:tableStyleId>
              </a:tblPr>
              <a:tblGrid>
                <a:gridCol w="2701043">
                  <a:extLst>
                    <a:ext uri="{9D8B030D-6E8A-4147-A177-3AD203B41FA5}">
                      <a16:colId xmlns:a16="http://schemas.microsoft.com/office/drawing/2014/main" val="20000"/>
                    </a:ext>
                  </a:extLst>
                </a:gridCol>
                <a:gridCol w="5618375">
                  <a:extLst>
                    <a:ext uri="{9D8B030D-6E8A-4147-A177-3AD203B41FA5}">
                      <a16:colId xmlns:a16="http://schemas.microsoft.com/office/drawing/2014/main" val="20001"/>
                    </a:ext>
                  </a:extLst>
                </a:gridCol>
              </a:tblGrid>
              <a:tr h="33060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i="0" dirty="0">
                          <a:solidFill>
                            <a:schemeClr val="bg1"/>
                          </a:solidFill>
                          <a:latin typeface="Arial" panose="020B0604020202020204" pitchFamily="34" charset="0"/>
                          <a:ea typeface="Roboto Black" panose="02000000000000000000" pitchFamily="2" charset="0"/>
                          <a:cs typeface="Arial" panose="020B0604020202020204" pitchFamily="34" charset="0"/>
                        </a:rPr>
                        <a:t>Policy Levers</a:t>
                      </a:r>
                    </a:p>
                  </a:txBody>
                  <a:tcPr marL="87187" marR="87187" marT="32695" marB="32695" anchor="b">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rgbClr val="008170"/>
                    </a:solidFill>
                  </a:tcPr>
                </a:tc>
                <a:tc>
                  <a:txBody>
                    <a:bodyPr/>
                    <a:lstStyle/>
                    <a:p>
                      <a:pPr algn="ctr"/>
                      <a:r>
                        <a:rPr lang="en-US" sz="1200" b="1" i="0" dirty="0">
                          <a:solidFill>
                            <a:schemeClr val="bg1"/>
                          </a:solidFill>
                          <a:latin typeface="Arial" panose="020B0604020202020204" pitchFamily="34" charset="0"/>
                          <a:ea typeface="Roboto Black" panose="02000000000000000000" pitchFamily="2" charset="0"/>
                          <a:cs typeface="Arial" panose="020B0604020202020204" pitchFamily="34" charset="0"/>
                        </a:rPr>
                        <a:t>Examples</a:t>
                      </a:r>
                    </a:p>
                  </a:txBody>
                  <a:tcPr marL="87187" marR="87187" marT="32695" marB="32695" anchor="b">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rgbClr val="008170"/>
                    </a:solidFill>
                  </a:tcPr>
                </a:tc>
                <a:extLst>
                  <a:ext uri="{0D108BD9-81ED-4DB2-BD59-A6C34878D82A}">
                    <a16:rowId xmlns:a16="http://schemas.microsoft.com/office/drawing/2014/main" val="10000"/>
                  </a:ext>
                </a:extLst>
              </a:tr>
              <a:tr h="715771">
                <a:tc>
                  <a:txBody>
                    <a:bodyPr/>
                    <a:lstStyle/>
                    <a:p>
                      <a:pPr marL="0" marR="0">
                        <a:spcBef>
                          <a:spcPts val="600"/>
                        </a:spcBef>
                        <a:spcAft>
                          <a:spcPts val="600"/>
                        </a:spcAft>
                      </a:pPr>
                      <a:r>
                        <a:rPr lang="en-US" sz="1200" kern="1200" dirty="0">
                          <a:solidFill>
                            <a:schemeClr val="accent1"/>
                          </a:solidFill>
                          <a:effectLst/>
                          <a:latin typeface="+mn-lt"/>
                          <a:ea typeface="Times New Roman" panose="02020603050405020304" pitchFamily="18" charset="0"/>
                          <a:cs typeface="Times New Roman" panose="02020603050405020304" pitchFamily="18" charset="0"/>
                        </a:rPr>
                        <a:t>Accountability tools: rebates, sanctions, penalties, FMAP decreases, oversight mechanisms</a:t>
                      </a:r>
                    </a:p>
                  </a:txBody>
                  <a:tcPr marL="87187" marR="87187" marT="32695" marB="32695">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chemeClr val="bg1"/>
                    </a:solidFill>
                  </a:tcPr>
                </a:tc>
                <a:tc>
                  <a:txBody>
                    <a:bodyPr/>
                    <a:lstStyle/>
                    <a:p>
                      <a:pPr marL="0" marR="0">
                        <a:spcBef>
                          <a:spcPts val="200"/>
                        </a:spcBef>
                        <a:spcAft>
                          <a:spcPts val="200"/>
                        </a:spcAft>
                      </a:pPr>
                      <a:r>
                        <a:rPr lang="en-US" sz="1200" dirty="0">
                          <a:effectLst/>
                          <a:latin typeface="+mn-lt"/>
                          <a:ea typeface="Times New Roman" panose="02020603050405020304" pitchFamily="18" charset="0"/>
                          <a:cs typeface="Times New Roman" panose="02020603050405020304" pitchFamily="18" charset="0"/>
                        </a:rPr>
                        <a:t>Set minimum standards for hardship waivers under the Medicaid estate recovery program </a:t>
                      </a:r>
                    </a:p>
                    <a:p>
                      <a:pPr marL="0" marR="0">
                        <a:spcBef>
                          <a:spcPts val="200"/>
                        </a:spcBef>
                        <a:spcAft>
                          <a:spcPts val="200"/>
                        </a:spcAft>
                      </a:pPr>
                      <a:r>
                        <a:rPr lang="en-US" sz="1200" dirty="0">
                          <a:effectLst/>
                          <a:latin typeface="+mn-lt"/>
                          <a:ea typeface="Times New Roman" panose="02020603050405020304" pitchFamily="18" charset="0"/>
                          <a:cs typeface="Times New Roman" panose="02020603050405020304" pitchFamily="18" charset="0"/>
                        </a:rPr>
                        <a:t>Require payment parity for physician assistants and advanced practice nurses</a:t>
                      </a:r>
                      <a:endParaRPr lang="en-US" sz="1200" b="0" i="0" dirty="0">
                        <a:solidFill>
                          <a:schemeClr val="tx1"/>
                        </a:solidFill>
                        <a:latin typeface="Arial" panose="020B0604020202020204" pitchFamily="34" charset="0"/>
                        <a:cs typeface="Arial" panose="020B0604020202020204" pitchFamily="34" charset="0"/>
                      </a:endParaRPr>
                    </a:p>
                  </a:txBody>
                  <a:tcPr marL="87187" marR="87187" marT="32695" marB="32695">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864520">
                <a:tc>
                  <a:txBody>
                    <a:bodyPr/>
                    <a:lstStyle/>
                    <a:p>
                      <a:pPr marL="0" marR="0">
                        <a:spcBef>
                          <a:spcPts val="600"/>
                        </a:spcBef>
                        <a:spcAft>
                          <a:spcPts val="600"/>
                        </a:spcAft>
                      </a:pPr>
                      <a:r>
                        <a:rPr lang="en-US" sz="1200" kern="1200" dirty="0">
                          <a:solidFill>
                            <a:schemeClr val="accent1"/>
                          </a:solidFill>
                          <a:effectLst/>
                          <a:latin typeface="+mn-lt"/>
                          <a:ea typeface="Times New Roman" panose="02020603050405020304" pitchFamily="18" charset="0"/>
                          <a:cs typeface="Times New Roman" panose="02020603050405020304" pitchFamily="18" charset="0"/>
                        </a:rPr>
                        <a:t>Incentives: pilot tests, FMAP increases, quality strategies, grants, bonuses</a:t>
                      </a:r>
                    </a:p>
                  </a:txBody>
                  <a:tcPr marL="87187" marR="87187" marT="32695" marB="32695">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rgbClr val="ECECED"/>
                    </a:solidFill>
                  </a:tcPr>
                </a:tc>
                <a:tc>
                  <a:txBody>
                    <a:bodyPr/>
                    <a:lstStyle/>
                    <a:p>
                      <a:pPr marL="0" marR="0">
                        <a:spcBef>
                          <a:spcPts val="600"/>
                        </a:spcBef>
                        <a:spcAft>
                          <a:spcPts val="600"/>
                        </a:spcAft>
                      </a:pPr>
                      <a:r>
                        <a:rPr lang="en-US" sz="1200" kern="1200" dirty="0">
                          <a:solidFill>
                            <a:schemeClr val="dk1"/>
                          </a:solidFill>
                          <a:effectLst/>
                          <a:latin typeface="+mn-lt"/>
                          <a:ea typeface="Times New Roman" panose="02020603050405020304" pitchFamily="18" charset="0"/>
                          <a:cs typeface="Times New Roman" panose="02020603050405020304" pitchFamily="18" charset="0"/>
                        </a:rPr>
                        <a:t>Provide additional federal funds to enhance state capacity to develop expertise in Medicare and implement integrated care</a:t>
                      </a:r>
                    </a:p>
                    <a:p>
                      <a:pPr marL="0" marR="0">
                        <a:spcBef>
                          <a:spcPts val="600"/>
                        </a:spcBef>
                        <a:spcAft>
                          <a:spcPts val="600"/>
                        </a:spcAft>
                      </a:pPr>
                      <a:r>
                        <a:rPr lang="en-US" sz="1200" kern="1200" dirty="0">
                          <a:solidFill>
                            <a:schemeClr val="dk1"/>
                          </a:solidFill>
                          <a:effectLst/>
                          <a:latin typeface="+mn-lt"/>
                          <a:ea typeface="Times New Roman" panose="02020603050405020304" pitchFamily="18" charset="0"/>
                          <a:cs typeface="Times New Roman" panose="02020603050405020304" pitchFamily="18" charset="0"/>
                        </a:rPr>
                        <a:t>Incentivize provision of services that address social determinants of health</a:t>
                      </a:r>
                    </a:p>
                  </a:txBody>
                  <a:tcPr marL="87187" marR="87187" marT="32695" marB="32695">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rgbClr val="ECECED"/>
                    </a:solidFill>
                  </a:tcPr>
                </a:tc>
                <a:extLst>
                  <a:ext uri="{0D108BD9-81ED-4DB2-BD59-A6C34878D82A}">
                    <a16:rowId xmlns:a16="http://schemas.microsoft.com/office/drawing/2014/main" val="10002"/>
                  </a:ext>
                </a:extLst>
              </a:tr>
              <a:tr h="942680">
                <a:tc>
                  <a:txBody>
                    <a:bodyPr/>
                    <a:lstStyle/>
                    <a:p>
                      <a:pPr marL="0" marR="0">
                        <a:spcBef>
                          <a:spcPts val="600"/>
                        </a:spcBef>
                        <a:spcAft>
                          <a:spcPts val="600"/>
                        </a:spcAft>
                      </a:pPr>
                      <a:r>
                        <a:rPr lang="en-US" sz="1200" kern="1200" dirty="0">
                          <a:solidFill>
                            <a:schemeClr val="accent1"/>
                          </a:solidFill>
                          <a:effectLst/>
                          <a:latin typeface="+mn-lt"/>
                          <a:ea typeface="Times New Roman" panose="02020603050405020304" pitchFamily="18" charset="0"/>
                          <a:cs typeface="Times New Roman" panose="02020603050405020304" pitchFamily="18" charset="0"/>
                        </a:rPr>
                        <a:t>Guidance, technical assistance, monitoring, reporting</a:t>
                      </a:r>
                    </a:p>
                  </a:txBody>
                  <a:tcPr marL="87187" marR="87187" marT="32695" marB="32695">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chemeClr val="bg1"/>
                    </a:solidFill>
                  </a:tcPr>
                </a:tc>
                <a:tc>
                  <a:txBody>
                    <a:bodyPr/>
                    <a:lstStyle/>
                    <a:p>
                      <a:pPr marL="0" marR="0">
                        <a:spcBef>
                          <a:spcPts val="600"/>
                        </a:spcBef>
                        <a:spcAft>
                          <a:spcPts val="600"/>
                        </a:spcAft>
                      </a:pPr>
                      <a:r>
                        <a:rPr lang="en-US" sz="1200" kern="1200" dirty="0">
                          <a:solidFill>
                            <a:schemeClr val="dk1"/>
                          </a:solidFill>
                          <a:effectLst/>
                          <a:latin typeface="+mn-lt"/>
                          <a:ea typeface="Times New Roman" panose="02020603050405020304" pitchFamily="18" charset="0"/>
                          <a:cs typeface="Times New Roman" panose="02020603050405020304" pitchFamily="18" charset="0"/>
                        </a:rPr>
                        <a:t>Provide technical assistance to states on improving access to behavioral health services for children </a:t>
                      </a:r>
                    </a:p>
                    <a:p>
                      <a:pPr marL="0" marR="0">
                        <a:spcBef>
                          <a:spcPts val="600"/>
                        </a:spcBef>
                        <a:spcAft>
                          <a:spcPts val="600"/>
                        </a:spcAft>
                      </a:pPr>
                      <a:r>
                        <a:rPr lang="en-US" sz="1200" kern="1200" dirty="0">
                          <a:solidFill>
                            <a:schemeClr val="dk1"/>
                          </a:solidFill>
                          <a:effectLst/>
                          <a:latin typeface="+mn-lt"/>
                          <a:ea typeface="Times New Roman" panose="02020603050405020304" pitchFamily="18" charset="0"/>
                          <a:cs typeface="Times New Roman" panose="02020603050405020304" pitchFamily="18" charset="0"/>
                        </a:rPr>
                        <a:t>Develop subregulatory guidance to assist states in covering therapeutic foster care services under Medicaid</a:t>
                      </a:r>
                    </a:p>
                  </a:txBody>
                  <a:tcPr marL="87187" marR="87187" marT="32695" marB="32695">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926624">
                <a:tc>
                  <a:txBody>
                    <a:bodyPr/>
                    <a:lstStyle/>
                    <a:p>
                      <a:pPr marL="0" marR="0">
                        <a:spcBef>
                          <a:spcPts val="600"/>
                        </a:spcBef>
                        <a:spcAft>
                          <a:spcPts val="600"/>
                        </a:spcAft>
                      </a:pPr>
                      <a:r>
                        <a:rPr lang="en-US" sz="1200" kern="1200" dirty="0">
                          <a:solidFill>
                            <a:schemeClr val="accent1"/>
                          </a:solidFill>
                          <a:effectLst/>
                          <a:latin typeface="+mn-lt"/>
                          <a:ea typeface="Times New Roman" panose="02020603050405020304" pitchFamily="18" charset="0"/>
                          <a:cs typeface="Times New Roman" panose="02020603050405020304" pitchFamily="18" charset="0"/>
                        </a:rPr>
                        <a:t>Program rules (contract requirements, regulations, statute): eligibility criteria, coverage and benefit categories, allowable financing mechanisms</a:t>
                      </a:r>
                    </a:p>
                  </a:txBody>
                  <a:tcPr marL="87187" marR="87187" marT="32695" marB="32695">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rgbClr val="ECECED"/>
                    </a:solidFill>
                  </a:tcPr>
                </a:tc>
                <a:tc>
                  <a:txBody>
                    <a:bodyPr/>
                    <a:lstStyle/>
                    <a:p>
                      <a:pPr marL="0" marR="0">
                        <a:spcBef>
                          <a:spcPts val="600"/>
                        </a:spcBef>
                        <a:spcAft>
                          <a:spcPts val="600"/>
                        </a:spcAft>
                      </a:pPr>
                      <a:r>
                        <a:rPr lang="en-US" sz="1200" kern="1200" dirty="0">
                          <a:solidFill>
                            <a:schemeClr val="dk1"/>
                          </a:solidFill>
                          <a:effectLst/>
                          <a:latin typeface="+mn-lt"/>
                          <a:ea typeface="Times New Roman" panose="02020603050405020304" pitchFamily="18" charset="0"/>
                          <a:cs typeface="Times New Roman" panose="02020603050405020304" pitchFamily="18" charset="0"/>
                        </a:rPr>
                        <a:t>Provide full Medicaid benefits to individuals enrolled in all pregnancy-related pathways</a:t>
                      </a:r>
                    </a:p>
                    <a:p>
                      <a:pPr marL="0" marR="0">
                        <a:spcBef>
                          <a:spcPts val="600"/>
                        </a:spcBef>
                        <a:spcAft>
                          <a:spcPts val="600"/>
                        </a:spcAft>
                      </a:pPr>
                      <a:r>
                        <a:rPr lang="en-US" sz="1200" kern="1200" dirty="0">
                          <a:solidFill>
                            <a:schemeClr val="dk1"/>
                          </a:solidFill>
                          <a:effectLst/>
                          <a:latin typeface="+mn-lt"/>
                          <a:ea typeface="Times New Roman" panose="02020603050405020304" pitchFamily="18" charset="0"/>
                          <a:cs typeface="Times New Roman" panose="02020603050405020304" pitchFamily="18" charset="0"/>
                        </a:rPr>
                        <a:t>Make Medicaid estate recovery optional for the populations and services for which it is required under current law</a:t>
                      </a:r>
                    </a:p>
                  </a:txBody>
                  <a:tcPr marL="87187" marR="87187" marT="32695" marB="32695">
                    <a:lnL w="12700" cap="flat" cmpd="sng" algn="ctr">
                      <a:solidFill>
                        <a:srgbClr val="CBD0D2"/>
                      </a:solidFill>
                      <a:prstDash val="solid"/>
                      <a:round/>
                      <a:headEnd type="none" w="med" len="med"/>
                      <a:tailEnd type="none" w="med" len="med"/>
                    </a:lnL>
                    <a:lnR w="12700" cap="flat" cmpd="sng" algn="ctr">
                      <a:solidFill>
                        <a:srgbClr val="CBD0D2"/>
                      </a:solidFill>
                      <a:prstDash val="solid"/>
                      <a:round/>
                      <a:headEnd type="none" w="med" len="med"/>
                      <a:tailEnd type="none" w="med" len="med"/>
                    </a:lnR>
                    <a:lnT w="12700" cap="flat" cmpd="sng" algn="ctr">
                      <a:solidFill>
                        <a:srgbClr val="CBD0D2"/>
                      </a:solidFill>
                      <a:prstDash val="solid"/>
                      <a:round/>
                      <a:headEnd type="none" w="med" len="med"/>
                      <a:tailEnd type="none" w="med" len="med"/>
                    </a:lnT>
                    <a:lnB w="12700" cap="flat" cmpd="sng" algn="ctr">
                      <a:solidFill>
                        <a:srgbClr val="CBD0D2"/>
                      </a:solidFill>
                      <a:prstDash val="solid"/>
                      <a:round/>
                      <a:headEnd type="none" w="med" len="med"/>
                      <a:tailEnd type="none" w="med" len="med"/>
                    </a:lnB>
                    <a:solidFill>
                      <a:srgbClr val="ECECED"/>
                    </a:solidFill>
                  </a:tcPr>
                </a:tc>
                <a:extLst>
                  <a:ext uri="{0D108BD9-81ED-4DB2-BD59-A6C34878D82A}">
                    <a16:rowId xmlns:a16="http://schemas.microsoft.com/office/drawing/2014/main" val="10004"/>
                  </a:ext>
                </a:extLst>
              </a:tr>
            </a:tbl>
          </a:graphicData>
        </a:graphic>
      </p:graphicFrame>
      <p:sp>
        <p:nvSpPr>
          <p:cNvPr id="4" name="Title 3">
            <a:extLst>
              <a:ext uri="{FF2B5EF4-FFF2-40B4-BE49-F238E27FC236}">
                <a16:creationId xmlns:a16="http://schemas.microsoft.com/office/drawing/2014/main" id="{A21C8472-5286-43BA-AF67-F01C414C373F}"/>
              </a:ext>
            </a:extLst>
          </p:cNvPr>
          <p:cNvSpPr>
            <a:spLocks noGrp="1"/>
          </p:cNvSpPr>
          <p:nvPr>
            <p:ph type="title"/>
          </p:nvPr>
        </p:nvSpPr>
        <p:spPr>
          <a:xfrm>
            <a:off x="281681" y="581714"/>
            <a:ext cx="8229600" cy="573119"/>
          </a:xfrm>
        </p:spPr>
        <p:txBody>
          <a:bodyPr>
            <a:normAutofit fontScale="90000"/>
          </a:bodyPr>
          <a:lstStyle/>
          <a:p>
            <a:r>
              <a:rPr lang="en-US" dirty="0"/>
              <a:t>MACPAC Can Consider Many Types of Policy Levers, cont.</a:t>
            </a:r>
          </a:p>
        </p:txBody>
      </p:sp>
      <p:sp>
        <p:nvSpPr>
          <p:cNvPr id="6" name="Slide Number Placeholder 3">
            <a:extLst>
              <a:ext uri="{FF2B5EF4-FFF2-40B4-BE49-F238E27FC236}">
                <a16:creationId xmlns:a16="http://schemas.microsoft.com/office/drawing/2014/main" id="{CEAF95F6-A2D7-4A81-9F7C-D3D28D1AA3C4}"/>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28</a:t>
            </a:fld>
            <a:endParaRPr lang="en-US" dirty="0">
              <a:solidFill>
                <a:schemeClr val="tx1"/>
              </a:solidFill>
            </a:endParaRPr>
          </a:p>
        </p:txBody>
      </p:sp>
    </p:spTree>
    <p:extLst>
      <p:ext uri="{BB962C8B-B14F-4D97-AF65-F5344CB8AC3E}">
        <p14:creationId xmlns:p14="http://schemas.microsoft.com/office/powerpoint/2010/main" val="41938109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BC89654-9B3C-4235-A743-BA8A9400A127}"/>
              </a:ext>
            </a:extLst>
          </p:cNvPr>
          <p:cNvPicPr>
            <a:picLocks noChangeAspect="1"/>
          </p:cNvPicPr>
          <p:nvPr/>
        </p:nvPicPr>
        <p:blipFill>
          <a:blip r:embed="rId3"/>
          <a:stretch>
            <a:fillRect/>
          </a:stretch>
        </p:blipFill>
        <p:spPr>
          <a:xfrm>
            <a:off x="123466" y="715009"/>
            <a:ext cx="8838089" cy="4259959"/>
          </a:xfrm>
          <a:prstGeom prst="rect">
            <a:avLst/>
          </a:prstGeom>
        </p:spPr>
      </p:pic>
      <p:sp>
        <p:nvSpPr>
          <p:cNvPr id="6" name="Title 1" descr="This table illustrates how to format a multiple-bar horizontal bar chart in PowerPoint." title="Percent of Medicaid Enrollees in Managed Care, FY 2010">
            <a:extLst>
              <a:ext uri="{FF2B5EF4-FFF2-40B4-BE49-F238E27FC236}">
                <a16:creationId xmlns:a16="http://schemas.microsoft.com/office/drawing/2014/main" id="{B5658925-7787-4C68-8B91-B5A19F3247E9}"/>
              </a:ext>
            </a:extLst>
          </p:cNvPr>
          <p:cNvSpPr>
            <a:spLocks noGrp="1"/>
          </p:cNvSpPr>
          <p:nvPr>
            <p:ph type="title"/>
          </p:nvPr>
        </p:nvSpPr>
        <p:spPr>
          <a:xfrm>
            <a:off x="281680" y="581714"/>
            <a:ext cx="9097787" cy="653197"/>
          </a:xfrm>
        </p:spPr>
        <p:txBody>
          <a:bodyPr>
            <a:noAutofit/>
          </a:bodyPr>
          <a:lstStyle/>
          <a:p>
            <a:r>
              <a:rPr lang="en-US" sz="2200" dirty="0"/>
              <a:t>Recommendations Should be Specific and Actionable</a:t>
            </a:r>
          </a:p>
        </p:txBody>
      </p:sp>
      <p:sp>
        <p:nvSpPr>
          <p:cNvPr id="9" name="Slide Number Placeholder 3">
            <a:extLst>
              <a:ext uri="{FF2B5EF4-FFF2-40B4-BE49-F238E27FC236}">
                <a16:creationId xmlns:a16="http://schemas.microsoft.com/office/drawing/2014/main" id="{10BB4B7E-04C2-4792-83D5-94D7C39D9C0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29</a:t>
            </a:fld>
            <a:endParaRPr lang="en-US" dirty="0">
              <a:solidFill>
                <a:schemeClr val="tx1"/>
              </a:solidFill>
            </a:endParaRPr>
          </a:p>
        </p:txBody>
      </p:sp>
    </p:spTree>
    <p:extLst>
      <p:ext uri="{BB962C8B-B14F-4D97-AF65-F5344CB8AC3E}">
        <p14:creationId xmlns:p14="http://schemas.microsoft.com/office/powerpoint/2010/main" val="105304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AF05409-EBBE-4618-9515-FDCE3BB14728}"/>
              </a:ext>
            </a:extLst>
          </p:cNvPr>
          <p:cNvSpPr>
            <a:spLocks noGrp="1"/>
          </p:cNvSpPr>
          <p:nvPr>
            <p:ph type="ctrTitle"/>
          </p:nvPr>
        </p:nvSpPr>
        <p:spPr/>
        <p:txBody>
          <a:bodyPr/>
          <a:lstStyle/>
          <a:p>
            <a:r>
              <a:rPr lang="en-US" dirty="0"/>
              <a:t>Statutory Authority</a:t>
            </a:r>
          </a:p>
        </p:txBody>
      </p:sp>
      <p:sp>
        <p:nvSpPr>
          <p:cNvPr id="2" name="Subtitle 1">
            <a:extLst>
              <a:ext uri="{FF2B5EF4-FFF2-40B4-BE49-F238E27FC236}">
                <a16:creationId xmlns:a16="http://schemas.microsoft.com/office/drawing/2014/main" id="{D2E16B16-015E-4E3F-A52B-BB9AED4A508A}"/>
              </a:ext>
            </a:extLst>
          </p:cNvPr>
          <p:cNvSpPr>
            <a:spLocks noGrp="1"/>
          </p:cNvSpPr>
          <p:nvPr>
            <p:ph type="subTitle" idx="1"/>
          </p:nvPr>
        </p:nvSpPr>
        <p:spPr/>
        <p:txBody>
          <a:bodyPr/>
          <a:lstStyle/>
          <a:p>
            <a:r>
              <a:rPr lang="en-US" dirty="0"/>
              <a:t>Section 1900 of the Social Security Act</a:t>
            </a:r>
          </a:p>
        </p:txBody>
      </p:sp>
    </p:spTree>
    <p:extLst>
      <p:ext uri="{BB962C8B-B14F-4D97-AF65-F5344CB8AC3E}">
        <p14:creationId xmlns:p14="http://schemas.microsoft.com/office/powerpoint/2010/main" val="28502846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011460"/>
            <a:ext cx="8229600" cy="3249553"/>
          </a:xfrm>
        </p:spPr>
        <p:txBody>
          <a:bodyPr>
            <a:noAutofit/>
          </a:bodyPr>
          <a:lstStyle/>
          <a:p>
            <a:r>
              <a:rPr lang="en-US" sz="1800" dirty="0"/>
              <a:t>Direct somebody (Congress, the Secretary, the states) to do something specific (change statute, issue regulations or guidance)</a:t>
            </a:r>
          </a:p>
          <a:p>
            <a:r>
              <a:rPr lang="en-US" sz="1800" dirty="0"/>
              <a:t>Require a recorded vote, prior review of any potential conflicts of interest, and publication in the March or June report</a:t>
            </a:r>
          </a:p>
          <a:p>
            <a:r>
              <a:rPr lang="en-US" sz="1800" dirty="0"/>
              <a:t>Require consideration of state and federal budgetary effects</a:t>
            </a:r>
          </a:p>
          <a:p>
            <a:pPr lvl="1"/>
            <a:r>
              <a:rPr lang="en-US" sz="1800" dirty="0"/>
              <a:t>MACPAC also routinely considers effects on states, providers, and enrollees </a:t>
            </a:r>
          </a:p>
          <a:p>
            <a:r>
              <a:rPr lang="en-US" sz="1800" dirty="0"/>
              <a:t>Commission can also make conclusions or directional statements</a:t>
            </a:r>
          </a:p>
          <a:p>
            <a:pPr lvl="1"/>
            <a:r>
              <a:rPr lang="en-US" sz="1800" dirty="0"/>
              <a:t>Acknowledges that a problem exists without recommending an action</a:t>
            </a:r>
          </a:p>
          <a:p>
            <a:pPr lvl="1"/>
            <a:r>
              <a:rPr lang="en-US" sz="1800" dirty="0"/>
              <a:t>Does not require a vote </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30</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422950"/>
          </a:xfrm>
        </p:spPr>
        <p:txBody>
          <a:bodyPr>
            <a:normAutofit fontScale="90000"/>
          </a:bodyPr>
          <a:lstStyle/>
          <a:p>
            <a:r>
              <a:rPr lang="en-US" sz="2200" dirty="0"/>
              <a:t>Recommendations Should be Specific and Actionable, cont.</a:t>
            </a:r>
          </a:p>
        </p:txBody>
      </p:sp>
    </p:spTree>
    <p:extLst>
      <p:ext uri="{BB962C8B-B14F-4D97-AF65-F5344CB8AC3E}">
        <p14:creationId xmlns:p14="http://schemas.microsoft.com/office/powerpoint/2010/main" val="23594533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pPr marL="0" indent="0">
              <a:spcAft>
                <a:spcPts val="1200"/>
              </a:spcAft>
              <a:buNone/>
            </a:pPr>
            <a:r>
              <a:rPr lang="en-US" sz="1800" dirty="0">
                <a:solidFill>
                  <a:srgbClr val="008170"/>
                </a:solidFill>
                <a:sym typeface="Wingdings"/>
              </a:rPr>
              <a:t></a:t>
            </a:r>
            <a:r>
              <a:rPr lang="en-US" sz="1800" dirty="0">
                <a:sym typeface="Wingdings"/>
              </a:rPr>
              <a:t> </a:t>
            </a:r>
            <a:r>
              <a:rPr lang="en-US" sz="1800" dirty="0"/>
              <a:t>Congress should amend Section 1917(b)(1) of the Social Security Act to make Medicaid estate recovery optional for the populations and services for which it is required under current law.</a:t>
            </a:r>
          </a:p>
          <a:p>
            <a:pPr marL="0" indent="0">
              <a:spcAft>
                <a:spcPts val="1200"/>
              </a:spcAft>
              <a:buNone/>
            </a:pPr>
            <a:r>
              <a:rPr lang="en-US" sz="1800" dirty="0">
                <a:solidFill>
                  <a:srgbClr val="008170"/>
                </a:solidFill>
                <a:sym typeface="Wingdings"/>
              </a:rPr>
              <a:t></a:t>
            </a:r>
            <a:r>
              <a:rPr lang="en-US" sz="1800" dirty="0">
                <a:sym typeface="Wingdings"/>
              </a:rPr>
              <a:t> </a:t>
            </a:r>
            <a:r>
              <a:rPr lang="en-US" sz="1800" dirty="0"/>
              <a:t>Congress should permanently extend the authority for states to use Express Lane Eligibility for children in Medicaid and CHIP. </a:t>
            </a:r>
          </a:p>
          <a:p>
            <a:pPr marL="0" indent="0">
              <a:spcAft>
                <a:spcPts val="1200"/>
              </a:spcAft>
              <a:buNone/>
            </a:pPr>
            <a:r>
              <a:rPr lang="en-US" sz="1800" dirty="0">
                <a:solidFill>
                  <a:srgbClr val="008170"/>
                </a:solidFill>
                <a:sym typeface="Wingdings"/>
              </a:rPr>
              <a:t></a:t>
            </a:r>
            <a:r>
              <a:rPr lang="en-US" sz="1800" dirty="0">
                <a:sym typeface="Wingdings"/>
              </a:rPr>
              <a:t> </a:t>
            </a:r>
            <a:r>
              <a:rPr lang="en-US" sz="1800" dirty="0"/>
              <a:t>The Secretary of the U.S. Department of Health and Human Services should establish process controls to ensure that annual hospital upper payment limit demonstration data are accurate and complete. </a:t>
            </a:r>
          </a:p>
          <a:p>
            <a:pPr marL="0" indent="0">
              <a:spcAft>
                <a:spcPts val="1200"/>
              </a:spcAft>
              <a:buNone/>
            </a:pPr>
            <a:r>
              <a:rPr lang="en-US" sz="1800" dirty="0">
                <a:solidFill>
                  <a:srgbClr val="C00000"/>
                </a:solidFill>
                <a:sym typeface="Wingdings" panose="05000000000000000000" pitchFamily="2" charset="2"/>
              </a:rPr>
              <a:t></a:t>
            </a:r>
            <a:r>
              <a:rPr lang="en-US" sz="1800" dirty="0">
                <a:sym typeface="Wingdings"/>
              </a:rPr>
              <a:t> </a:t>
            </a:r>
            <a:r>
              <a:rPr lang="en-US" sz="1800" dirty="0"/>
              <a:t>The Secretary should ensure that program integrity efforts make efficient use of federal resources and do not place an undue burden on states. </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31</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Examples of Recommendations</a:t>
            </a:r>
          </a:p>
        </p:txBody>
      </p:sp>
    </p:spTree>
    <p:extLst>
      <p:ext uri="{BB962C8B-B14F-4D97-AF65-F5344CB8AC3E}">
        <p14:creationId xmlns:p14="http://schemas.microsoft.com/office/powerpoint/2010/main" val="4581242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r>
              <a:rPr lang="en-US" dirty="0"/>
              <a:t>In lieu of recommendations, Commission can also draw conclusions and make directional statements based on our research</a:t>
            </a:r>
          </a:p>
          <a:p>
            <a:pPr lvl="1"/>
            <a:r>
              <a:rPr lang="en-US" dirty="0"/>
              <a:t>These can be included in publications such as descriptive chapters or issue briefs</a:t>
            </a:r>
          </a:p>
          <a:p>
            <a:r>
              <a:rPr lang="en-US" dirty="0"/>
              <a:t>Commission can conclude that a problem exists without recommending an action step, or, that there is insufficient evidence to make a recommendation</a:t>
            </a:r>
          </a:p>
          <a:p>
            <a:r>
              <a:rPr lang="en-US" dirty="0"/>
              <a:t>Commission can make general statements about preferred policy approaches without recommending action steps</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32</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Conclusions and Directional Statements</a:t>
            </a:r>
          </a:p>
        </p:txBody>
      </p:sp>
    </p:spTree>
    <p:extLst>
      <p:ext uri="{BB962C8B-B14F-4D97-AF65-F5344CB8AC3E}">
        <p14:creationId xmlns:p14="http://schemas.microsoft.com/office/powerpoint/2010/main" val="7866207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r>
              <a:rPr lang="en-US" dirty="0"/>
              <a:t>Identifying questions, topics amenable to concrete action steps</a:t>
            </a:r>
          </a:p>
          <a:p>
            <a:r>
              <a:rPr lang="en-US" dirty="0"/>
              <a:t>Availability of relevant data and evidence</a:t>
            </a:r>
          </a:p>
          <a:p>
            <a:r>
              <a:rPr lang="en-US" dirty="0"/>
              <a:t>Differing views on balance between federal and state responsibilities</a:t>
            </a:r>
          </a:p>
          <a:p>
            <a:r>
              <a:rPr lang="en-US" dirty="0"/>
              <a:t>Decision about best solution is often normative</a:t>
            </a:r>
          </a:p>
          <a:p>
            <a:r>
              <a:rPr lang="en-US" dirty="0"/>
              <a:t>Perceptions regarding risks vs. rewards of specific recommendations</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33</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Challenges to Making Recommendations</a:t>
            </a:r>
          </a:p>
        </p:txBody>
      </p:sp>
    </p:spTree>
    <p:extLst>
      <p:ext uri="{BB962C8B-B14F-4D97-AF65-F5344CB8AC3E}">
        <p14:creationId xmlns:p14="http://schemas.microsoft.com/office/powerpoint/2010/main" val="37933026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2AECA8-1217-496F-BD73-5A9C53D617ED}"/>
              </a:ext>
            </a:extLst>
          </p:cNvPr>
          <p:cNvSpPr>
            <a:spLocks noGrp="1"/>
          </p:cNvSpPr>
          <p:nvPr>
            <p:ph type="ctrTitle"/>
          </p:nvPr>
        </p:nvSpPr>
        <p:spPr/>
        <p:txBody>
          <a:bodyPr/>
          <a:lstStyle/>
          <a:p>
            <a:r>
              <a:rPr lang="en-US" dirty="0"/>
              <a:t>Strategic Plan </a:t>
            </a:r>
          </a:p>
        </p:txBody>
      </p:sp>
      <p:sp>
        <p:nvSpPr>
          <p:cNvPr id="9" name="Subtitle 8">
            <a:extLst>
              <a:ext uri="{FF2B5EF4-FFF2-40B4-BE49-F238E27FC236}">
                <a16:creationId xmlns:a16="http://schemas.microsoft.com/office/drawing/2014/main" id="{5212D085-97F5-404C-A914-48E2B3657271}"/>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8614841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sz="half" idx="1"/>
          </p:nvPr>
        </p:nvSpPr>
        <p:spPr>
          <a:xfrm>
            <a:off x="306514" y="1124807"/>
            <a:ext cx="8206967" cy="3394472"/>
          </a:xfrm>
        </p:spPr>
        <p:txBody>
          <a:bodyPr>
            <a:normAutofit fontScale="92500"/>
          </a:bodyPr>
          <a:lstStyle/>
          <a:p>
            <a:r>
              <a:rPr lang="en-US" dirty="0"/>
              <a:t>Strategic plan developed for 3 years (January 2024 – September 2026)</a:t>
            </a:r>
          </a:p>
          <a:p>
            <a:r>
              <a:rPr lang="en-US" dirty="0"/>
              <a:t>Strategic priorities organized by each analytic team</a:t>
            </a:r>
          </a:p>
          <a:p>
            <a:pPr lvl="1"/>
            <a:r>
              <a:rPr lang="en-US" dirty="0"/>
              <a:t>Payment team</a:t>
            </a:r>
          </a:p>
          <a:p>
            <a:pPr lvl="1"/>
            <a:r>
              <a:rPr lang="en-US" dirty="0"/>
              <a:t>Access team</a:t>
            </a:r>
          </a:p>
          <a:p>
            <a:pPr lvl="1"/>
            <a:r>
              <a:rPr lang="en-US" dirty="0"/>
              <a:t>Long-term services and supports team</a:t>
            </a:r>
          </a:p>
          <a:p>
            <a:r>
              <a:rPr lang="en-US" dirty="0"/>
              <a:t>Policy questions formulated within each strategic priority based on several primary inputs</a:t>
            </a:r>
          </a:p>
          <a:p>
            <a:pPr lvl="1"/>
            <a:r>
              <a:rPr lang="en-US" dirty="0"/>
              <a:t>Hill interest</a:t>
            </a:r>
          </a:p>
          <a:p>
            <a:pPr lvl="1"/>
            <a:r>
              <a:rPr lang="en-US" dirty="0"/>
              <a:t>Commissioner interest</a:t>
            </a:r>
          </a:p>
          <a:p>
            <a:pPr lvl="1"/>
            <a:r>
              <a:rPr lang="en-US" dirty="0"/>
              <a:t>Staff expertise</a:t>
            </a:r>
          </a:p>
          <a:p>
            <a:pPr lvl="1"/>
            <a:r>
              <a:rPr lang="en-US" dirty="0"/>
              <a:t>Administration action</a:t>
            </a: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0" y="581714"/>
            <a:ext cx="8706931" cy="579266"/>
          </a:xfrm>
        </p:spPr>
        <p:txBody>
          <a:bodyPr>
            <a:normAutofit/>
          </a:bodyPr>
          <a:lstStyle/>
          <a:p>
            <a:r>
              <a:rPr lang="en-US" dirty="0"/>
              <a:t>Strategic Plan Informs Analytic Plan</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p:txBody>
          <a:bodyPr/>
          <a:lstStyle/>
          <a:p>
            <a:fld id="{E237A2EE-7A79-7D46-AE90-27E56A361758}" type="slidenum">
              <a:rPr lang="en-US" smtClean="0">
                <a:solidFill>
                  <a:schemeClr val="tx1"/>
                </a:solidFill>
              </a:rPr>
              <a:pPr/>
              <a:t>35</a:t>
            </a:fld>
            <a:endParaRPr lang="en-US" dirty="0">
              <a:solidFill>
                <a:schemeClr val="tx1"/>
              </a:solidFill>
            </a:endParaRPr>
          </a:p>
        </p:txBody>
      </p:sp>
    </p:spTree>
    <p:extLst>
      <p:ext uri="{BB962C8B-B14F-4D97-AF65-F5344CB8AC3E}">
        <p14:creationId xmlns:p14="http://schemas.microsoft.com/office/powerpoint/2010/main" val="34032066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r>
              <a:rPr lang="en-US" dirty="0"/>
              <a:t>Payment and financing</a:t>
            </a:r>
          </a:p>
          <a:p>
            <a:pPr lvl="1"/>
            <a:r>
              <a:rPr lang="en-US" dirty="0"/>
              <a:t>Evaluate payment and financing policies for hospitals and prescription drugs</a:t>
            </a:r>
          </a:p>
          <a:p>
            <a:pPr lvl="1"/>
            <a:r>
              <a:rPr lang="en-US" dirty="0"/>
              <a:t>Assess whether Medicaid payment policies and oversight processes ensure appropriate beneficiary access to medically necessary services in fee-for-service and managed care</a:t>
            </a:r>
          </a:p>
          <a:p>
            <a:r>
              <a:rPr lang="en-US" dirty="0"/>
              <a:t>Access</a:t>
            </a:r>
          </a:p>
          <a:p>
            <a:pPr lvl="1"/>
            <a:r>
              <a:rPr lang="en-US" dirty="0"/>
              <a:t>Assess Medicaid and CHIP policy levers for addressing the behavioral health needs of beneficiaries</a:t>
            </a:r>
          </a:p>
          <a:p>
            <a:pPr lvl="1"/>
            <a:r>
              <a:rPr lang="en-US" dirty="0"/>
              <a:t>Examine the effects of federal Medicaid and CHIP policies on enrollment in and renewal of coverage</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36</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Strategic Priorities for 2024-2026</a:t>
            </a:r>
          </a:p>
        </p:txBody>
      </p:sp>
    </p:spTree>
    <p:extLst>
      <p:ext uri="{BB962C8B-B14F-4D97-AF65-F5344CB8AC3E}">
        <p14:creationId xmlns:p14="http://schemas.microsoft.com/office/powerpoint/2010/main" val="9192656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r>
              <a:rPr lang="en-US" dirty="0"/>
              <a:t>Long-term services and supports</a:t>
            </a:r>
          </a:p>
          <a:p>
            <a:pPr lvl="1"/>
            <a:r>
              <a:rPr lang="en-US" dirty="0"/>
              <a:t>Evaluate access for Medicaid beneficiaries to home- and community-based services and institutional settings, including nursing facilities or intermediate care facilities for individuals with intellectual disabilities</a:t>
            </a:r>
          </a:p>
          <a:p>
            <a:pPr lvl="1"/>
            <a:r>
              <a:rPr lang="en-US" dirty="0"/>
              <a:t>Identify policy levers to improve care and to create programmatic efficiencies for people who are dually eligible for Medicaid and Medicare across delivery systems </a:t>
            </a:r>
          </a:p>
          <a:p>
            <a:pPr lvl="1"/>
            <a:endParaRPr lang="en-US" sz="1500" dirty="0"/>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37</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Strategic Priorities for 2024-2026, cont.</a:t>
            </a:r>
          </a:p>
        </p:txBody>
      </p:sp>
    </p:spTree>
    <p:extLst>
      <p:ext uri="{BB962C8B-B14F-4D97-AF65-F5344CB8AC3E}">
        <p14:creationId xmlns:p14="http://schemas.microsoft.com/office/powerpoint/2010/main" val="3963543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2AECA8-1217-496F-BD73-5A9C53D617ED}"/>
              </a:ext>
            </a:extLst>
          </p:cNvPr>
          <p:cNvSpPr>
            <a:spLocks noGrp="1"/>
          </p:cNvSpPr>
          <p:nvPr>
            <p:ph type="ctrTitle"/>
          </p:nvPr>
        </p:nvSpPr>
        <p:spPr/>
        <p:txBody>
          <a:bodyPr/>
          <a:lstStyle/>
          <a:p>
            <a:r>
              <a:rPr lang="en-US" dirty="0"/>
              <a:t>Analytic Plan </a:t>
            </a:r>
          </a:p>
        </p:txBody>
      </p:sp>
      <p:sp>
        <p:nvSpPr>
          <p:cNvPr id="9" name="Subtitle 8">
            <a:extLst>
              <a:ext uri="{FF2B5EF4-FFF2-40B4-BE49-F238E27FC236}">
                <a16:creationId xmlns:a16="http://schemas.microsoft.com/office/drawing/2014/main" id="{5212D085-97F5-404C-A914-48E2B3657271}"/>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2909502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r>
              <a:rPr lang="en-US" dirty="0"/>
              <a:t>Keep to a manageable set of topics </a:t>
            </a:r>
          </a:p>
          <a:p>
            <a:pPr lvl="1"/>
            <a:r>
              <a:rPr lang="en-US" dirty="0"/>
              <a:t>Commission generally tackles 12-15 priority topics each cycle, resulting in 6-8 chapters and recommendations in 3-5 areas </a:t>
            </a:r>
          </a:p>
          <a:p>
            <a:r>
              <a:rPr lang="en-US" dirty="0"/>
              <a:t>Projects can be at different stages of development</a:t>
            </a:r>
          </a:p>
          <a:p>
            <a:r>
              <a:rPr lang="en-US" dirty="0"/>
              <a:t>Projects may be limited to one report cycle or span multiple cycles</a:t>
            </a:r>
          </a:p>
          <a:p>
            <a:r>
              <a:rPr lang="en-US" dirty="0"/>
              <a:t>Projects can result in recommendations, be descriptive with no recommendations, or end with a plan to monitor policy developments</a:t>
            </a:r>
          </a:p>
          <a:p>
            <a:r>
              <a:rPr lang="en-US" dirty="0"/>
              <a:t>Review and revisit periodically, based on available staff resources</a:t>
            </a:r>
          </a:p>
          <a:p>
            <a:r>
              <a:rPr lang="en-US" dirty="0"/>
              <a:t>Typically evolves during the year</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39</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Analytic Plan Includes a Mix of Projects</a:t>
            </a:r>
          </a:p>
        </p:txBody>
      </p:sp>
    </p:spTree>
    <p:extLst>
      <p:ext uri="{BB962C8B-B14F-4D97-AF65-F5344CB8AC3E}">
        <p14:creationId xmlns:p14="http://schemas.microsoft.com/office/powerpoint/2010/main" val="2853357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219200"/>
            <a:ext cx="8229600" cy="3394472"/>
          </a:xfrm>
        </p:spPr>
        <p:txBody>
          <a:bodyPr/>
          <a:lstStyle/>
          <a:p>
            <a:r>
              <a:rPr lang="en-US" dirty="0"/>
              <a:t>Review and make recommendations on a range of topics affecting Medicaid and the Children’s Health Insurance Program (CHIP) </a:t>
            </a:r>
          </a:p>
          <a:p>
            <a:pPr lvl="1"/>
            <a:r>
              <a:rPr lang="en-US" dirty="0"/>
              <a:t>Recommendations and analysis may focus on Congress, the Secretary of Health and Human Services (HHS), or the states</a:t>
            </a:r>
          </a:p>
          <a:p>
            <a:r>
              <a:rPr lang="en-US" dirty="0"/>
              <a:t>Comment on HHS reports to Congress (required)</a:t>
            </a:r>
          </a:p>
          <a:p>
            <a:r>
              <a:rPr lang="en-US" dirty="0"/>
              <a:t>Comment on proposed regulations (optional)</a:t>
            </a:r>
          </a:p>
          <a:p>
            <a:r>
              <a:rPr lang="en-US" dirty="0"/>
              <a:t>Submit March and June reports by the 15</a:t>
            </a:r>
            <a:r>
              <a:rPr lang="en-US" baseline="30000" dirty="0"/>
              <a:t>th</a:t>
            </a:r>
            <a:r>
              <a:rPr lang="en-US" dirty="0"/>
              <a:t> of each month</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4</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0" y="581714"/>
            <a:ext cx="8795603" cy="579266"/>
          </a:xfrm>
        </p:spPr>
        <p:txBody>
          <a:bodyPr>
            <a:noAutofit/>
          </a:bodyPr>
          <a:lstStyle/>
          <a:p>
            <a:r>
              <a:rPr lang="en-US" dirty="0"/>
              <a:t>Statutory Charges on Policy: Section 1900(b)</a:t>
            </a:r>
          </a:p>
        </p:txBody>
      </p:sp>
    </p:spTree>
    <p:extLst>
      <p:ext uri="{BB962C8B-B14F-4D97-AF65-F5344CB8AC3E}">
        <p14:creationId xmlns:p14="http://schemas.microsoft.com/office/powerpoint/2010/main" val="13532381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680" y="581714"/>
            <a:ext cx="8944733" cy="579266"/>
          </a:xfrm>
        </p:spPr>
        <p:txBody>
          <a:bodyPr>
            <a:noAutofit/>
          </a:bodyPr>
          <a:lstStyle/>
          <a:p>
            <a:r>
              <a:rPr lang="en-US" sz="2700" dirty="0"/>
              <a:t>MACPAC Analytic Cycle: Commissioner Perspective </a:t>
            </a:r>
          </a:p>
        </p:txBody>
      </p:sp>
      <p:pic>
        <p:nvPicPr>
          <p:cNvPr id="46" name="Picture 45">
            <a:extLst>
              <a:ext uri="{FF2B5EF4-FFF2-40B4-BE49-F238E27FC236}">
                <a16:creationId xmlns:a16="http://schemas.microsoft.com/office/drawing/2014/main" id="{D751936F-DDFE-4D58-BC1D-3A22F950A112}"/>
              </a:ext>
            </a:extLst>
          </p:cNvPr>
          <p:cNvPicPr>
            <a:picLocks noChangeAspect="1"/>
          </p:cNvPicPr>
          <p:nvPr/>
        </p:nvPicPr>
        <p:blipFill>
          <a:blip r:embed="rId3"/>
          <a:stretch>
            <a:fillRect/>
          </a:stretch>
        </p:blipFill>
        <p:spPr>
          <a:xfrm>
            <a:off x="-36843" y="1178773"/>
            <a:ext cx="9144000" cy="3373641"/>
          </a:xfrm>
          <a:prstGeom prst="rect">
            <a:avLst/>
          </a:prstGeom>
        </p:spPr>
      </p:pic>
      <p:sp>
        <p:nvSpPr>
          <p:cNvPr id="47" name="Slide Number Placeholder 3">
            <a:extLst>
              <a:ext uri="{FF2B5EF4-FFF2-40B4-BE49-F238E27FC236}">
                <a16:creationId xmlns:a16="http://schemas.microsoft.com/office/drawing/2014/main" id="{F2DC10E6-F099-49A7-B650-CDCC13C6C4E8}"/>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40</a:t>
            </a:fld>
            <a:endParaRPr lang="en-US" dirty="0">
              <a:solidFill>
                <a:schemeClr val="tx1"/>
              </a:solidFill>
            </a:endParaRPr>
          </a:p>
        </p:txBody>
      </p:sp>
    </p:spTree>
    <p:extLst>
      <p:ext uri="{BB962C8B-B14F-4D97-AF65-F5344CB8AC3E}">
        <p14:creationId xmlns:p14="http://schemas.microsoft.com/office/powerpoint/2010/main" val="29304476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681" y="599507"/>
            <a:ext cx="8229600" cy="579266"/>
          </a:xfrm>
        </p:spPr>
        <p:txBody>
          <a:bodyPr>
            <a:noAutofit/>
          </a:bodyPr>
          <a:lstStyle/>
          <a:p>
            <a:r>
              <a:rPr lang="en-US" sz="2700" dirty="0"/>
              <a:t>MACPAC Analytic Cycle: Staff Perspective </a:t>
            </a:r>
          </a:p>
        </p:txBody>
      </p:sp>
      <p:sp>
        <p:nvSpPr>
          <p:cNvPr id="53" name="Slide Number Placeholder 3">
            <a:extLst>
              <a:ext uri="{FF2B5EF4-FFF2-40B4-BE49-F238E27FC236}">
                <a16:creationId xmlns:a16="http://schemas.microsoft.com/office/drawing/2014/main" id="{3CCCA81D-9914-46CF-B280-8A0F0636A4F3}"/>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41</a:t>
            </a:fld>
            <a:endParaRPr lang="en-US" dirty="0">
              <a:solidFill>
                <a:schemeClr val="tx1"/>
              </a:solidFill>
            </a:endParaRPr>
          </a:p>
        </p:txBody>
      </p:sp>
      <p:pic>
        <p:nvPicPr>
          <p:cNvPr id="54" name="Picture 53">
            <a:extLst>
              <a:ext uri="{FF2B5EF4-FFF2-40B4-BE49-F238E27FC236}">
                <a16:creationId xmlns:a16="http://schemas.microsoft.com/office/drawing/2014/main" id="{38F4E98F-DFCA-44F7-8116-23B2CE30B46E}"/>
              </a:ext>
            </a:extLst>
          </p:cNvPr>
          <p:cNvPicPr>
            <a:picLocks noChangeAspect="1"/>
          </p:cNvPicPr>
          <p:nvPr/>
        </p:nvPicPr>
        <p:blipFill>
          <a:blip r:embed="rId3"/>
          <a:stretch>
            <a:fillRect/>
          </a:stretch>
        </p:blipFill>
        <p:spPr>
          <a:xfrm>
            <a:off x="6762" y="1093534"/>
            <a:ext cx="9017344" cy="3673733"/>
          </a:xfrm>
          <a:prstGeom prst="rect">
            <a:avLst/>
          </a:prstGeom>
        </p:spPr>
      </p:pic>
    </p:spTree>
    <p:extLst>
      <p:ext uri="{BB962C8B-B14F-4D97-AF65-F5344CB8AC3E}">
        <p14:creationId xmlns:p14="http://schemas.microsoft.com/office/powerpoint/2010/main" val="2279141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7D97B4CC-0D01-4221-A584-AFA066A30C34}"/>
              </a:ext>
            </a:extLst>
          </p:cNvPr>
          <p:cNvPicPr>
            <a:picLocks noChangeAspect="1"/>
          </p:cNvPicPr>
          <p:nvPr/>
        </p:nvPicPr>
        <p:blipFill>
          <a:blip r:embed="rId3"/>
          <a:stretch>
            <a:fillRect/>
          </a:stretch>
        </p:blipFill>
        <p:spPr>
          <a:xfrm>
            <a:off x="123466" y="715009"/>
            <a:ext cx="8838089" cy="4259959"/>
          </a:xfrm>
          <a:prstGeom prst="rect">
            <a:avLst/>
          </a:prstGeom>
        </p:spPr>
      </p:pic>
      <p:sp>
        <p:nvSpPr>
          <p:cNvPr id="2" name="Title 1">
            <a:extLst>
              <a:ext uri="{FF2B5EF4-FFF2-40B4-BE49-F238E27FC236}">
                <a16:creationId xmlns:a16="http://schemas.microsoft.com/office/drawing/2014/main" id="{52A21FEB-6C2B-43DA-BFB6-3B61904E8640}"/>
              </a:ext>
            </a:extLst>
          </p:cNvPr>
          <p:cNvSpPr>
            <a:spLocks noGrp="1"/>
          </p:cNvSpPr>
          <p:nvPr>
            <p:ph type="title"/>
          </p:nvPr>
        </p:nvSpPr>
        <p:spPr>
          <a:xfrm>
            <a:off x="281681" y="581713"/>
            <a:ext cx="8229600" cy="952751"/>
          </a:xfrm>
        </p:spPr>
        <p:txBody>
          <a:bodyPr>
            <a:normAutofit/>
          </a:bodyPr>
          <a:lstStyle/>
          <a:p>
            <a:r>
              <a:rPr lang="en-US" sz="2200" dirty="0"/>
              <a:t>Example of Work Completed in One Cycle: Participation in Medicare Savings Programs</a:t>
            </a:r>
          </a:p>
        </p:txBody>
      </p:sp>
      <p:sp>
        <p:nvSpPr>
          <p:cNvPr id="4" name="Slide Number Placeholder 3">
            <a:extLst>
              <a:ext uri="{FF2B5EF4-FFF2-40B4-BE49-F238E27FC236}">
                <a16:creationId xmlns:a16="http://schemas.microsoft.com/office/drawing/2014/main" id="{A712F710-0257-4EDB-B8BD-0CDAC6365E5A}"/>
              </a:ext>
            </a:extLst>
          </p:cNvPr>
          <p:cNvSpPr>
            <a:spLocks noGrp="1"/>
          </p:cNvSpPr>
          <p:nvPr>
            <p:ph type="sldNum" sz="quarter" idx="4"/>
          </p:nvPr>
        </p:nvSpPr>
        <p:spPr/>
        <p:txBody>
          <a:bodyPr/>
          <a:lstStyle/>
          <a:p>
            <a:fld id="{E237A2EE-7A79-7D46-AE90-27E56A361758}" type="slidenum">
              <a:rPr lang="en-US" smtClean="0"/>
              <a:pPr/>
              <a:t>42</a:t>
            </a:fld>
            <a:endParaRPr lang="en-US" dirty="0"/>
          </a:p>
        </p:txBody>
      </p:sp>
      <p:sp>
        <p:nvSpPr>
          <p:cNvPr id="13" name="Speech Bubble: Rectangle with Corners Rounded 12">
            <a:extLst>
              <a:ext uri="{FF2B5EF4-FFF2-40B4-BE49-F238E27FC236}">
                <a16:creationId xmlns:a16="http://schemas.microsoft.com/office/drawing/2014/main" id="{C8D66F28-0853-45A1-B69A-6408222721FF}"/>
              </a:ext>
            </a:extLst>
          </p:cNvPr>
          <p:cNvSpPr/>
          <p:nvPr/>
        </p:nvSpPr>
        <p:spPr>
          <a:xfrm flipH="1">
            <a:off x="529802" y="3748714"/>
            <a:ext cx="1732423" cy="1002127"/>
          </a:xfrm>
          <a:prstGeom prst="wedgeRoundRectCallout">
            <a:avLst>
              <a:gd name="adj1" fmla="val -77096"/>
              <a:gd name="adj2" fmla="val -51773"/>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accent1"/>
                </a:solidFill>
              </a:rPr>
              <a:t>December: </a:t>
            </a:r>
            <a:r>
              <a:rPr lang="en-US" sz="1200" dirty="0">
                <a:solidFill>
                  <a:schemeClr val="accent1"/>
                </a:solidFill>
              </a:rPr>
              <a:t>staff presentation: refresher on findings and broad options from prior work</a:t>
            </a:r>
          </a:p>
        </p:txBody>
      </p:sp>
      <p:sp>
        <p:nvSpPr>
          <p:cNvPr id="15" name="Speech Bubble: Rectangle with Corners Rounded 14">
            <a:extLst>
              <a:ext uri="{FF2B5EF4-FFF2-40B4-BE49-F238E27FC236}">
                <a16:creationId xmlns:a16="http://schemas.microsoft.com/office/drawing/2014/main" id="{F7DFA550-530A-4EDB-A08A-2F04BE59E13D}"/>
              </a:ext>
            </a:extLst>
          </p:cNvPr>
          <p:cNvSpPr/>
          <p:nvPr/>
        </p:nvSpPr>
        <p:spPr>
          <a:xfrm flipH="1">
            <a:off x="5784657" y="4249778"/>
            <a:ext cx="2348749" cy="624018"/>
          </a:xfrm>
          <a:prstGeom prst="wedgeRoundRectCallout">
            <a:avLst>
              <a:gd name="adj1" fmla="val -61018"/>
              <a:gd name="adj2" fmla="val -98870"/>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accent1"/>
                </a:solidFill>
              </a:rPr>
              <a:t>April: </a:t>
            </a:r>
            <a:r>
              <a:rPr lang="en-US" sz="1200" dirty="0">
                <a:solidFill>
                  <a:schemeClr val="accent1"/>
                </a:solidFill>
              </a:rPr>
              <a:t>review draft chapter for June report, vote on recommendations</a:t>
            </a:r>
          </a:p>
        </p:txBody>
      </p:sp>
      <p:sp>
        <p:nvSpPr>
          <p:cNvPr id="9" name="Speech Bubble: Rectangle with Corners Rounded 8">
            <a:extLst>
              <a:ext uri="{FF2B5EF4-FFF2-40B4-BE49-F238E27FC236}">
                <a16:creationId xmlns:a16="http://schemas.microsoft.com/office/drawing/2014/main" id="{1660327A-D96B-4555-BBF9-489DA167B8FA}"/>
              </a:ext>
            </a:extLst>
          </p:cNvPr>
          <p:cNvSpPr/>
          <p:nvPr/>
        </p:nvSpPr>
        <p:spPr>
          <a:xfrm flipH="1">
            <a:off x="2393431" y="4251367"/>
            <a:ext cx="2205983" cy="630277"/>
          </a:xfrm>
          <a:prstGeom prst="wedgeRoundRectCallout">
            <a:avLst>
              <a:gd name="adj1" fmla="val -105940"/>
              <a:gd name="adj2" fmla="val -107043"/>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accent1"/>
                </a:solidFill>
              </a:rPr>
              <a:t>January: </a:t>
            </a:r>
            <a:r>
              <a:rPr lang="en-US" sz="1200" dirty="0">
                <a:solidFill>
                  <a:schemeClr val="accent1"/>
                </a:solidFill>
              </a:rPr>
              <a:t>staff presentation, commissioner discussion of refined options</a:t>
            </a:r>
          </a:p>
        </p:txBody>
      </p:sp>
      <p:sp>
        <p:nvSpPr>
          <p:cNvPr id="14" name="Speech Bubble: Rectangle with Corners Rounded 13">
            <a:extLst>
              <a:ext uri="{FF2B5EF4-FFF2-40B4-BE49-F238E27FC236}">
                <a16:creationId xmlns:a16="http://schemas.microsoft.com/office/drawing/2014/main" id="{A6FFF496-4D6B-44BF-97FF-217B8DE8CFC9}"/>
              </a:ext>
            </a:extLst>
          </p:cNvPr>
          <p:cNvSpPr/>
          <p:nvPr/>
        </p:nvSpPr>
        <p:spPr>
          <a:xfrm flipH="1">
            <a:off x="7735116" y="2198114"/>
            <a:ext cx="1226437" cy="952751"/>
          </a:xfrm>
          <a:prstGeom prst="wedgeRoundRectCallout">
            <a:avLst>
              <a:gd name="adj1" fmla="val 75568"/>
              <a:gd name="adj2" fmla="val 85844"/>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accent1"/>
                </a:solidFill>
              </a:rPr>
              <a:t>February: </a:t>
            </a:r>
            <a:r>
              <a:rPr lang="en-US" sz="1200" dirty="0">
                <a:solidFill>
                  <a:schemeClr val="accent1"/>
                </a:solidFill>
              </a:rPr>
              <a:t>discussion of potential recommendations</a:t>
            </a:r>
          </a:p>
        </p:txBody>
      </p:sp>
    </p:spTree>
    <p:extLst>
      <p:ext uri="{BB962C8B-B14F-4D97-AF65-F5344CB8AC3E}">
        <p14:creationId xmlns:p14="http://schemas.microsoft.com/office/powerpoint/2010/main" val="21110449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43060387-C1E6-4142-B220-BEB94271C556}"/>
              </a:ext>
            </a:extLst>
          </p:cNvPr>
          <p:cNvPicPr>
            <a:picLocks noChangeAspect="1"/>
          </p:cNvPicPr>
          <p:nvPr/>
        </p:nvPicPr>
        <p:blipFill>
          <a:blip r:embed="rId3"/>
          <a:stretch>
            <a:fillRect/>
          </a:stretch>
        </p:blipFill>
        <p:spPr>
          <a:xfrm>
            <a:off x="123466" y="715009"/>
            <a:ext cx="8838089" cy="4259959"/>
          </a:xfrm>
          <a:prstGeom prst="rect">
            <a:avLst/>
          </a:prstGeom>
        </p:spPr>
      </p:pic>
      <p:sp>
        <p:nvSpPr>
          <p:cNvPr id="2" name="Title 1">
            <a:extLst>
              <a:ext uri="{FF2B5EF4-FFF2-40B4-BE49-F238E27FC236}">
                <a16:creationId xmlns:a16="http://schemas.microsoft.com/office/drawing/2014/main" id="{52A21FEB-6C2B-43DA-BFB6-3B61904E8640}"/>
              </a:ext>
            </a:extLst>
          </p:cNvPr>
          <p:cNvSpPr>
            <a:spLocks noGrp="1"/>
          </p:cNvSpPr>
          <p:nvPr>
            <p:ph type="title"/>
          </p:nvPr>
        </p:nvSpPr>
        <p:spPr>
          <a:xfrm>
            <a:off x="281680" y="581714"/>
            <a:ext cx="8571909" cy="579266"/>
          </a:xfrm>
        </p:spPr>
        <p:txBody>
          <a:bodyPr>
            <a:noAutofit/>
          </a:bodyPr>
          <a:lstStyle/>
          <a:p>
            <a:r>
              <a:rPr lang="en-US" sz="2200" dirty="0"/>
              <a:t>Example of Work Conducted over Two Cycles: </a:t>
            </a:r>
            <a:r>
              <a:rPr lang="en-US" sz="2200" b="1" dirty="0"/>
              <a:t>Maternal Health</a:t>
            </a:r>
            <a:r>
              <a:rPr lang="en-US" sz="2200" dirty="0"/>
              <a:t> (Year 1)</a:t>
            </a:r>
          </a:p>
        </p:txBody>
      </p:sp>
      <p:sp>
        <p:nvSpPr>
          <p:cNvPr id="4" name="Slide Number Placeholder 3">
            <a:extLst>
              <a:ext uri="{FF2B5EF4-FFF2-40B4-BE49-F238E27FC236}">
                <a16:creationId xmlns:a16="http://schemas.microsoft.com/office/drawing/2014/main" id="{A712F710-0257-4EDB-B8BD-0CDAC6365E5A}"/>
              </a:ext>
            </a:extLst>
          </p:cNvPr>
          <p:cNvSpPr>
            <a:spLocks noGrp="1"/>
          </p:cNvSpPr>
          <p:nvPr>
            <p:ph type="sldNum" sz="quarter" idx="4"/>
          </p:nvPr>
        </p:nvSpPr>
        <p:spPr/>
        <p:txBody>
          <a:bodyPr/>
          <a:lstStyle/>
          <a:p>
            <a:fld id="{E237A2EE-7A79-7D46-AE90-27E56A361758}" type="slidenum">
              <a:rPr lang="en-US" smtClean="0"/>
              <a:pPr/>
              <a:t>43</a:t>
            </a:fld>
            <a:endParaRPr lang="en-US" dirty="0"/>
          </a:p>
        </p:txBody>
      </p:sp>
      <p:sp>
        <p:nvSpPr>
          <p:cNvPr id="14" name="Speech Bubble: Rectangle with Corners Rounded 13">
            <a:extLst>
              <a:ext uri="{FF2B5EF4-FFF2-40B4-BE49-F238E27FC236}">
                <a16:creationId xmlns:a16="http://schemas.microsoft.com/office/drawing/2014/main" id="{A6FFF496-4D6B-44BF-97FF-217B8DE8CFC9}"/>
              </a:ext>
            </a:extLst>
          </p:cNvPr>
          <p:cNvSpPr/>
          <p:nvPr/>
        </p:nvSpPr>
        <p:spPr>
          <a:xfrm flipH="1">
            <a:off x="3510440" y="1511837"/>
            <a:ext cx="1102992" cy="1697643"/>
          </a:xfrm>
          <a:prstGeom prst="wedgeRoundRectCallout">
            <a:avLst>
              <a:gd name="adj1" fmla="val -6842"/>
              <a:gd name="adj2" fmla="val 66311"/>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accent1"/>
                </a:solidFill>
              </a:rPr>
              <a:t>January: </a:t>
            </a:r>
            <a:r>
              <a:rPr lang="en-US" sz="1200" dirty="0">
                <a:solidFill>
                  <a:schemeClr val="accent1"/>
                </a:solidFill>
              </a:rPr>
              <a:t>staff present findings from contract research on maternal morbidity</a:t>
            </a:r>
          </a:p>
        </p:txBody>
      </p:sp>
      <p:sp>
        <p:nvSpPr>
          <p:cNvPr id="18" name="Speech Bubble: Rectangle with Corners Rounded 17">
            <a:extLst>
              <a:ext uri="{FF2B5EF4-FFF2-40B4-BE49-F238E27FC236}">
                <a16:creationId xmlns:a16="http://schemas.microsoft.com/office/drawing/2014/main" id="{E57F2B06-DE9F-4181-B69C-E11DCC621F1E}"/>
              </a:ext>
            </a:extLst>
          </p:cNvPr>
          <p:cNvSpPr/>
          <p:nvPr/>
        </p:nvSpPr>
        <p:spPr>
          <a:xfrm flipH="1">
            <a:off x="529802" y="3748714"/>
            <a:ext cx="1732423" cy="1002127"/>
          </a:xfrm>
          <a:prstGeom prst="wedgeRoundRectCallout">
            <a:avLst>
              <a:gd name="adj1" fmla="val -77096"/>
              <a:gd name="adj2" fmla="val -51773"/>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accent1"/>
                </a:solidFill>
              </a:rPr>
              <a:t>October: </a:t>
            </a:r>
            <a:r>
              <a:rPr lang="en-US" sz="1200" dirty="0">
                <a:solidFill>
                  <a:schemeClr val="accent1"/>
                </a:solidFill>
              </a:rPr>
              <a:t>expert panel, staff presentation of work plan</a:t>
            </a:r>
          </a:p>
        </p:txBody>
      </p:sp>
      <p:sp>
        <p:nvSpPr>
          <p:cNvPr id="19" name="Speech Bubble: Rectangle with Corners Rounded 18">
            <a:extLst>
              <a:ext uri="{FF2B5EF4-FFF2-40B4-BE49-F238E27FC236}">
                <a16:creationId xmlns:a16="http://schemas.microsoft.com/office/drawing/2014/main" id="{CC97DEE1-C009-454D-B4D7-5816AE955B0B}"/>
              </a:ext>
            </a:extLst>
          </p:cNvPr>
          <p:cNvSpPr/>
          <p:nvPr/>
        </p:nvSpPr>
        <p:spPr>
          <a:xfrm flipH="1">
            <a:off x="7726487" y="2360659"/>
            <a:ext cx="1235068" cy="760958"/>
          </a:xfrm>
          <a:prstGeom prst="wedgeRoundRectCallout">
            <a:avLst>
              <a:gd name="adj1" fmla="val 68834"/>
              <a:gd name="adj2" fmla="val 94061"/>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accent1"/>
                </a:solidFill>
              </a:rPr>
              <a:t>April: </a:t>
            </a:r>
            <a:r>
              <a:rPr lang="en-US" sz="1200" dirty="0">
                <a:solidFill>
                  <a:schemeClr val="accent1"/>
                </a:solidFill>
              </a:rPr>
              <a:t>review draft chapter for June report</a:t>
            </a:r>
          </a:p>
        </p:txBody>
      </p:sp>
      <p:sp>
        <p:nvSpPr>
          <p:cNvPr id="20" name="Speech Bubble: Rectangle with Corners Rounded 19">
            <a:extLst>
              <a:ext uri="{FF2B5EF4-FFF2-40B4-BE49-F238E27FC236}">
                <a16:creationId xmlns:a16="http://schemas.microsoft.com/office/drawing/2014/main" id="{793966C1-8390-4E02-8606-6BF35408B84B}"/>
              </a:ext>
            </a:extLst>
          </p:cNvPr>
          <p:cNvSpPr/>
          <p:nvPr/>
        </p:nvSpPr>
        <p:spPr>
          <a:xfrm flipH="1">
            <a:off x="2511656" y="4251367"/>
            <a:ext cx="2088946" cy="630277"/>
          </a:xfrm>
          <a:prstGeom prst="wedgeRoundRectCallout">
            <a:avLst>
              <a:gd name="adj1" fmla="val -23966"/>
              <a:gd name="adj2" fmla="val -108911"/>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accent1"/>
                </a:solidFill>
              </a:rPr>
              <a:t>December: </a:t>
            </a:r>
            <a:r>
              <a:rPr lang="en-US" sz="1200" dirty="0">
                <a:solidFill>
                  <a:schemeClr val="accent1"/>
                </a:solidFill>
              </a:rPr>
              <a:t>staff presentation: Medicaid role in financing maternity care</a:t>
            </a:r>
          </a:p>
        </p:txBody>
      </p:sp>
      <p:sp>
        <p:nvSpPr>
          <p:cNvPr id="21" name="Speech Bubble: Rectangle with Corners Rounded 20">
            <a:extLst>
              <a:ext uri="{FF2B5EF4-FFF2-40B4-BE49-F238E27FC236}">
                <a16:creationId xmlns:a16="http://schemas.microsoft.com/office/drawing/2014/main" id="{7757B4A8-CCF1-434B-A085-12A79F486123}"/>
              </a:ext>
            </a:extLst>
          </p:cNvPr>
          <p:cNvSpPr/>
          <p:nvPr/>
        </p:nvSpPr>
        <p:spPr>
          <a:xfrm flipH="1">
            <a:off x="5773839" y="4249777"/>
            <a:ext cx="1952647" cy="630277"/>
          </a:xfrm>
          <a:prstGeom prst="wedgeRoundRectCallout">
            <a:avLst>
              <a:gd name="adj1" fmla="val 64538"/>
              <a:gd name="adj2" fmla="val 3653"/>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accent1"/>
                </a:solidFill>
              </a:rPr>
              <a:t>February: </a:t>
            </a:r>
            <a:r>
              <a:rPr lang="en-US" sz="1200" dirty="0">
                <a:solidFill>
                  <a:schemeClr val="accent1"/>
                </a:solidFill>
              </a:rPr>
              <a:t>state panel: interventions to improve maternal health</a:t>
            </a:r>
          </a:p>
        </p:txBody>
      </p:sp>
    </p:spTree>
    <p:extLst>
      <p:ext uri="{BB962C8B-B14F-4D97-AF65-F5344CB8AC3E}">
        <p14:creationId xmlns:p14="http://schemas.microsoft.com/office/powerpoint/2010/main" val="33603937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8F7C0BD4-3DA1-49C0-B794-B19EF1FA53D8}"/>
              </a:ext>
            </a:extLst>
          </p:cNvPr>
          <p:cNvPicPr>
            <a:picLocks noChangeAspect="1"/>
          </p:cNvPicPr>
          <p:nvPr/>
        </p:nvPicPr>
        <p:blipFill>
          <a:blip r:embed="rId3"/>
          <a:stretch>
            <a:fillRect/>
          </a:stretch>
        </p:blipFill>
        <p:spPr>
          <a:xfrm>
            <a:off x="123466" y="715009"/>
            <a:ext cx="8838089" cy="4259959"/>
          </a:xfrm>
          <a:prstGeom prst="rect">
            <a:avLst/>
          </a:prstGeom>
        </p:spPr>
      </p:pic>
      <p:sp>
        <p:nvSpPr>
          <p:cNvPr id="2" name="Title 1">
            <a:extLst>
              <a:ext uri="{FF2B5EF4-FFF2-40B4-BE49-F238E27FC236}">
                <a16:creationId xmlns:a16="http://schemas.microsoft.com/office/drawing/2014/main" id="{52A21FEB-6C2B-43DA-BFB6-3B61904E8640}"/>
              </a:ext>
            </a:extLst>
          </p:cNvPr>
          <p:cNvSpPr>
            <a:spLocks noGrp="1"/>
          </p:cNvSpPr>
          <p:nvPr>
            <p:ph type="title"/>
          </p:nvPr>
        </p:nvSpPr>
        <p:spPr>
          <a:xfrm>
            <a:off x="281681" y="581714"/>
            <a:ext cx="8601300" cy="772226"/>
          </a:xfrm>
        </p:spPr>
        <p:txBody>
          <a:bodyPr>
            <a:noAutofit/>
          </a:bodyPr>
          <a:lstStyle/>
          <a:p>
            <a:r>
              <a:rPr lang="en-US" sz="2200" dirty="0"/>
              <a:t>Example of Work Conducted over Two Cycles: </a:t>
            </a:r>
            <a:r>
              <a:rPr lang="en-US" sz="2200" b="1" dirty="0"/>
              <a:t>Maternal Health</a:t>
            </a:r>
            <a:r>
              <a:rPr lang="en-US" sz="2200" dirty="0"/>
              <a:t> (Year 2)</a:t>
            </a:r>
          </a:p>
        </p:txBody>
      </p:sp>
      <p:sp>
        <p:nvSpPr>
          <p:cNvPr id="4" name="Slide Number Placeholder 3">
            <a:extLst>
              <a:ext uri="{FF2B5EF4-FFF2-40B4-BE49-F238E27FC236}">
                <a16:creationId xmlns:a16="http://schemas.microsoft.com/office/drawing/2014/main" id="{A712F710-0257-4EDB-B8BD-0CDAC6365E5A}"/>
              </a:ext>
            </a:extLst>
          </p:cNvPr>
          <p:cNvSpPr>
            <a:spLocks noGrp="1"/>
          </p:cNvSpPr>
          <p:nvPr>
            <p:ph type="sldNum" sz="quarter" idx="4"/>
          </p:nvPr>
        </p:nvSpPr>
        <p:spPr/>
        <p:txBody>
          <a:bodyPr/>
          <a:lstStyle/>
          <a:p>
            <a:fld id="{E237A2EE-7A79-7D46-AE90-27E56A361758}" type="slidenum">
              <a:rPr lang="en-US" smtClean="0"/>
              <a:pPr/>
              <a:t>44</a:t>
            </a:fld>
            <a:endParaRPr lang="en-US" dirty="0"/>
          </a:p>
        </p:txBody>
      </p:sp>
      <p:sp>
        <p:nvSpPr>
          <p:cNvPr id="13" name="Speech Bubble: Rectangle with Corners Rounded 12">
            <a:extLst>
              <a:ext uri="{FF2B5EF4-FFF2-40B4-BE49-F238E27FC236}">
                <a16:creationId xmlns:a16="http://schemas.microsoft.com/office/drawing/2014/main" id="{C8D66F28-0853-45A1-B69A-6408222721FF}"/>
              </a:ext>
            </a:extLst>
          </p:cNvPr>
          <p:cNvSpPr/>
          <p:nvPr/>
        </p:nvSpPr>
        <p:spPr>
          <a:xfrm flipH="1">
            <a:off x="3492773" y="2049108"/>
            <a:ext cx="1185188" cy="1286686"/>
          </a:xfrm>
          <a:prstGeom prst="wedgeRoundRectCallout">
            <a:avLst>
              <a:gd name="adj1" fmla="val -180010"/>
              <a:gd name="adj2" fmla="val 54566"/>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accent1"/>
                </a:solidFill>
              </a:rPr>
              <a:t>October: </a:t>
            </a:r>
            <a:r>
              <a:rPr lang="en-US" sz="1200" dirty="0">
                <a:solidFill>
                  <a:schemeClr val="accent1"/>
                </a:solidFill>
              </a:rPr>
              <a:t>staff presentation: options for extending postpartum coverage</a:t>
            </a:r>
          </a:p>
        </p:txBody>
      </p:sp>
      <p:sp>
        <p:nvSpPr>
          <p:cNvPr id="14" name="Speech Bubble: Rectangle with Corners Rounded 13">
            <a:extLst>
              <a:ext uri="{FF2B5EF4-FFF2-40B4-BE49-F238E27FC236}">
                <a16:creationId xmlns:a16="http://schemas.microsoft.com/office/drawing/2014/main" id="{A6FFF496-4D6B-44BF-97FF-217B8DE8CFC9}"/>
              </a:ext>
            </a:extLst>
          </p:cNvPr>
          <p:cNvSpPr/>
          <p:nvPr/>
        </p:nvSpPr>
        <p:spPr>
          <a:xfrm flipH="1">
            <a:off x="7805757" y="2215138"/>
            <a:ext cx="1214777" cy="1081412"/>
          </a:xfrm>
          <a:prstGeom prst="wedgeRoundRectCallout">
            <a:avLst>
              <a:gd name="adj1" fmla="val 93510"/>
              <a:gd name="adj2" fmla="val 58007"/>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accent1"/>
                </a:solidFill>
              </a:rPr>
              <a:t>December: </a:t>
            </a:r>
            <a:r>
              <a:rPr lang="en-US" sz="1200" dirty="0">
                <a:solidFill>
                  <a:schemeClr val="accent1"/>
                </a:solidFill>
              </a:rPr>
              <a:t>discussion of mandatory vs. optional approaches</a:t>
            </a:r>
          </a:p>
        </p:txBody>
      </p:sp>
      <p:sp>
        <p:nvSpPr>
          <p:cNvPr id="15" name="Speech Bubble: Rectangle with Corners Rounded 14">
            <a:extLst>
              <a:ext uri="{FF2B5EF4-FFF2-40B4-BE49-F238E27FC236}">
                <a16:creationId xmlns:a16="http://schemas.microsoft.com/office/drawing/2014/main" id="{F7DFA550-530A-4EDB-A08A-2F04BE59E13D}"/>
              </a:ext>
            </a:extLst>
          </p:cNvPr>
          <p:cNvSpPr/>
          <p:nvPr/>
        </p:nvSpPr>
        <p:spPr>
          <a:xfrm flipH="1">
            <a:off x="5810235" y="4318800"/>
            <a:ext cx="2575438" cy="653940"/>
          </a:xfrm>
          <a:prstGeom prst="wedgeRoundRectCallout">
            <a:avLst>
              <a:gd name="adj1" fmla="val -49406"/>
              <a:gd name="adj2" fmla="val -114440"/>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accent1"/>
                </a:solidFill>
              </a:rPr>
              <a:t>January: </a:t>
            </a:r>
            <a:r>
              <a:rPr lang="en-US" sz="1200" dirty="0">
                <a:solidFill>
                  <a:schemeClr val="accent1"/>
                </a:solidFill>
              </a:rPr>
              <a:t>review draft chapter for March report, vote on recommendations</a:t>
            </a:r>
          </a:p>
        </p:txBody>
      </p:sp>
      <p:sp>
        <p:nvSpPr>
          <p:cNvPr id="11" name="Speech Bubble: Rectangle with Corners Rounded 10">
            <a:extLst>
              <a:ext uri="{FF2B5EF4-FFF2-40B4-BE49-F238E27FC236}">
                <a16:creationId xmlns:a16="http://schemas.microsoft.com/office/drawing/2014/main" id="{713EC389-4733-4C5E-B031-5F1BBE0B1A94}"/>
              </a:ext>
            </a:extLst>
          </p:cNvPr>
          <p:cNvSpPr/>
          <p:nvPr/>
        </p:nvSpPr>
        <p:spPr>
          <a:xfrm flipH="1">
            <a:off x="369197" y="2384981"/>
            <a:ext cx="1126021" cy="1574803"/>
          </a:xfrm>
          <a:prstGeom prst="wedgeRoundRectCallout">
            <a:avLst>
              <a:gd name="adj1" fmla="val 3436"/>
              <a:gd name="adj2" fmla="val -70531"/>
              <a:gd name="adj3" fmla="val 16667"/>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accent1"/>
                </a:solidFill>
              </a:rPr>
              <a:t>June</a:t>
            </a:r>
            <a:r>
              <a:rPr lang="en-US" sz="1200" dirty="0">
                <a:solidFill>
                  <a:schemeClr val="accent1"/>
                </a:solidFill>
              </a:rPr>
              <a:t> chapter identified postpartum coverage as a policy area for further work</a:t>
            </a:r>
          </a:p>
        </p:txBody>
      </p:sp>
    </p:spTree>
    <p:extLst>
      <p:ext uri="{BB962C8B-B14F-4D97-AF65-F5344CB8AC3E}">
        <p14:creationId xmlns:p14="http://schemas.microsoft.com/office/powerpoint/2010/main" val="38102388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r>
              <a:rPr lang="en-US" dirty="0"/>
              <a:t>Actions of the Administration</a:t>
            </a:r>
          </a:p>
          <a:p>
            <a:pPr lvl="1"/>
            <a:r>
              <a:rPr lang="en-US" dirty="0"/>
              <a:t>Section 1115 waivers</a:t>
            </a:r>
          </a:p>
          <a:p>
            <a:pPr lvl="1"/>
            <a:r>
              <a:rPr lang="en-US" dirty="0"/>
              <a:t>Regulatory actions </a:t>
            </a:r>
          </a:p>
          <a:p>
            <a:r>
              <a:rPr lang="en-US" dirty="0"/>
              <a:t>Congressional action</a:t>
            </a:r>
          </a:p>
          <a:p>
            <a:r>
              <a:rPr lang="en-US" dirty="0"/>
              <a:t>State actions</a:t>
            </a:r>
          </a:p>
          <a:p>
            <a:pPr lvl="1"/>
            <a:r>
              <a:rPr lang="en-US" dirty="0"/>
              <a:t>Unwinding of the continuous coverage provisions related to the public health emergency</a:t>
            </a:r>
          </a:p>
          <a:p>
            <a:pPr lvl="1"/>
            <a:r>
              <a:rPr lang="en-US" dirty="0"/>
              <a:t>Transition of enrollees in Medicare-Medicaid plans under the Financial Alignment Initiative to integrated Medicare Advantage dual eligible special needs plans</a:t>
            </a:r>
          </a:p>
          <a:p>
            <a:pPr lvl="1"/>
            <a:r>
              <a:rPr lang="en-US" dirty="0"/>
              <a:t>Implementation of American Rescue Plan Act of 2021 (ARPA, P.L. 117-2) provision that gave states additional financial assistance to support the infrastructure for home- and community-based services</a:t>
            </a:r>
          </a:p>
          <a:p>
            <a:endParaRPr lang="en-US" dirty="0"/>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45</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Monitoring Activities</a:t>
            </a:r>
          </a:p>
        </p:txBody>
      </p:sp>
    </p:spTree>
    <p:extLst>
      <p:ext uri="{BB962C8B-B14F-4D97-AF65-F5344CB8AC3E}">
        <p14:creationId xmlns:p14="http://schemas.microsoft.com/office/powerpoint/2010/main" val="19704708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r>
              <a:rPr lang="en-US" sz="1600" dirty="0"/>
              <a:t>Respond to rulemaking, requests for information, and Secretarial reports to Congress</a:t>
            </a:r>
          </a:p>
          <a:p>
            <a:pPr lvl="0"/>
            <a:r>
              <a:rPr lang="en-US" sz="1600" dirty="0"/>
              <a:t>Update MACStats tables and figures on a rolling basis, publishing updated databook</a:t>
            </a:r>
          </a:p>
          <a:p>
            <a:pPr lvl="0"/>
            <a:r>
              <a:rPr lang="en-US" sz="1600" dirty="0"/>
              <a:t>Validate data from the Transformed Medicaid Statistical Information System</a:t>
            </a:r>
          </a:p>
          <a:p>
            <a:pPr lvl="0"/>
            <a:r>
              <a:rPr lang="en-US" sz="1600" dirty="0"/>
              <a:t>Provide confidential technical assistance to congressional offices (staff only)</a:t>
            </a:r>
          </a:p>
          <a:p>
            <a:pPr lvl="0"/>
            <a:r>
              <a:rPr lang="en-US" sz="1600" dirty="0"/>
              <a:t>Engage stakeholders </a:t>
            </a:r>
          </a:p>
          <a:p>
            <a:pPr lvl="0"/>
            <a:r>
              <a:rPr lang="en-US" sz="1600" dirty="0"/>
              <a:t>Respond to media inquiries on work of Commission, program information </a:t>
            </a:r>
          </a:p>
          <a:p>
            <a:pPr lvl="0"/>
            <a:r>
              <a:rPr lang="en-US" sz="1600" dirty="0"/>
              <a:t>Update website on an ongoing basis (topics and publications pages)</a:t>
            </a:r>
          </a:p>
          <a:p>
            <a:pPr lvl="0"/>
            <a:r>
              <a:rPr lang="en-US" sz="1600" dirty="0"/>
              <a:t>Update and publish annotated Medicaid and CHIP statutes as needed</a:t>
            </a:r>
          </a:p>
          <a:p>
            <a:pPr lvl="0"/>
            <a:r>
              <a:rPr lang="en-US" sz="1600" dirty="0"/>
              <a:t>Updating online statutory and regulatory index as needed</a:t>
            </a:r>
            <a:endParaRPr lang="en-US" dirty="0"/>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46</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Other Commission Activities</a:t>
            </a:r>
          </a:p>
        </p:txBody>
      </p:sp>
    </p:spTree>
    <p:extLst>
      <p:ext uri="{BB962C8B-B14F-4D97-AF65-F5344CB8AC3E}">
        <p14:creationId xmlns:p14="http://schemas.microsoft.com/office/powerpoint/2010/main" val="4345317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2AECA8-1217-496F-BD73-5A9C53D617ED}"/>
              </a:ext>
            </a:extLst>
          </p:cNvPr>
          <p:cNvSpPr>
            <a:spLocks noGrp="1"/>
          </p:cNvSpPr>
          <p:nvPr>
            <p:ph type="ctrTitle"/>
          </p:nvPr>
        </p:nvSpPr>
        <p:spPr/>
        <p:txBody>
          <a:bodyPr/>
          <a:lstStyle/>
          <a:p>
            <a:r>
              <a:rPr lang="en-US" dirty="0"/>
              <a:t>Your Role as a Commissioner</a:t>
            </a:r>
          </a:p>
        </p:txBody>
      </p:sp>
      <p:sp>
        <p:nvSpPr>
          <p:cNvPr id="9" name="Subtitle 8">
            <a:extLst>
              <a:ext uri="{FF2B5EF4-FFF2-40B4-BE49-F238E27FC236}">
                <a16:creationId xmlns:a16="http://schemas.microsoft.com/office/drawing/2014/main" id="{5212D085-97F5-404C-A914-48E2B3657271}"/>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6136149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r>
              <a:rPr lang="en-US" dirty="0"/>
              <a:t>Read materials sent to you on Thursday before; materials are confidential</a:t>
            </a:r>
          </a:p>
          <a:p>
            <a:r>
              <a:rPr lang="en-US" dirty="0"/>
              <a:t>Review annotated agenda; start with areas of interest or expertise and come prepared with questions and points to discuss with fellow Commissioners</a:t>
            </a:r>
          </a:p>
          <a:p>
            <a:r>
              <a:rPr lang="en-US" dirty="0"/>
              <a:t>Join optional briefing call on Friday before</a:t>
            </a:r>
          </a:p>
          <a:p>
            <a:pPr lvl="1"/>
            <a:r>
              <a:rPr lang="en-US" dirty="0"/>
              <a:t>Opportunity to bring up pressing concerns or questions in advance so as to avoid surprises in public; email technical or clarifying questions to executive director prior to meeting</a:t>
            </a:r>
          </a:p>
          <a:p>
            <a:r>
              <a:rPr lang="en-US" dirty="0"/>
              <a:t>Length of materials ramps up as we approach reports</a:t>
            </a:r>
          </a:p>
          <a:p>
            <a:endParaRPr lang="en-US" sz="1800" dirty="0"/>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48</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Preparing for Commission Meetings</a:t>
            </a:r>
          </a:p>
        </p:txBody>
      </p:sp>
    </p:spTree>
    <p:extLst>
      <p:ext uri="{BB962C8B-B14F-4D97-AF65-F5344CB8AC3E}">
        <p14:creationId xmlns:p14="http://schemas.microsoft.com/office/powerpoint/2010/main" val="3192143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r>
              <a:rPr lang="en-US" dirty="0"/>
              <a:t>Slides emailed the week of the meeting; final versions posted on the website on Thursday</a:t>
            </a:r>
          </a:p>
          <a:p>
            <a:r>
              <a:rPr lang="en-US" dirty="0"/>
              <a:t>Use presentation materials and other available information in your decision making process</a:t>
            </a:r>
          </a:p>
          <a:p>
            <a:r>
              <a:rPr lang="en-US" dirty="0"/>
              <a:t>Provide constructive feedback to staff during discussion to help guide their next steps; speak up in the public meeting</a:t>
            </a:r>
          </a:p>
          <a:p>
            <a:r>
              <a:rPr lang="en-US" dirty="0"/>
              <a:t>Listen and focus on understanding the diverse viewpoints of other Commissioners</a:t>
            </a:r>
          </a:p>
          <a:p>
            <a:endParaRPr lang="en-US" sz="1800" dirty="0"/>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49</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Preparing for Commission Meetings, cont.</a:t>
            </a:r>
          </a:p>
        </p:txBody>
      </p:sp>
    </p:spTree>
    <p:extLst>
      <p:ext uri="{BB962C8B-B14F-4D97-AF65-F5344CB8AC3E}">
        <p14:creationId xmlns:p14="http://schemas.microsoft.com/office/powerpoint/2010/main" val="2939893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219200"/>
            <a:ext cx="8229600" cy="3394472"/>
          </a:xfrm>
        </p:spPr>
        <p:txBody>
          <a:bodyPr>
            <a:normAutofit lnSpcReduction="10000"/>
          </a:bodyPr>
          <a:lstStyle/>
          <a:p>
            <a:r>
              <a:rPr lang="en-US" dirty="0"/>
              <a:t>Access policies</a:t>
            </a:r>
          </a:p>
          <a:p>
            <a:r>
              <a:rPr lang="en-US" dirty="0"/>
              <a:t>Payment policies (including factors affecting spending)</a:t>
            </a:r>
          </a:p>
          <a:p>
            <a:r>
              <a:rPr lang="en-US" dirty="0"/>
              <a:t>Eligibility policies</a:t>
            </a:r>
          </a:p>
          <a:p>
            <a:r>
              <a:rPr lang="en-US" dirty="0"/>
              <a:t>Enrollment and retention processes</a:t>
            </a:r>
          </a:p>
          <a:p>
            <a:r>
              <a:rPr lang="en-US" dirty="0"/>
              <a:t>Coverage policies (e.g., benefits)</a:t>
            </a:r>
          </a:p>
          <a:p>
            <a:r>
              <a:rPr lang="en-US" dirty="0"/>
              <a:t>Quality of care</a:t>
            </a:r>
          </a:p>
          <a:p>
            <a:r>
              <a:rPr lang="en-US" dirty="0"/>
              <a:t>Interaction with health care delivery</a:t>
            </a:r>
          </a:p>
          <a:p>
            <a:r>
              <a:rPr lang="en-US" dirty="0"/>
              <a:t>Interaction with Medicare</a:t>
            </a:r>
          </a:p>
          <a:p>
            <a:r>
              <a:rPr lang="en-US" dirty="0"/>
              <a:t>Other access policies (e.g., transportation, language barriers, preventive, acute, and long-term services and supports)</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5</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p:txBody>
          <a:bodyPr>
            <a:normAutofit/>
          </a:bodyPr>
          <a:lstStyle/>
          <a:p>
            <a:r>
              <a:rPr lang="en-US" dirty="0"/>
              <a:t>Specific Topics: Section 1900(b)(2)</a:t>
            </a:r>
          </a:p>
        </p:txBody>
      </p:sp>
    </p:spTree>
    <p:extLst>
      <p:ext uri="{BB962C8B-B14F-4D97-AF65-F5344CB8AC3E}">
        <p14:creationId xmlns:p14="http://schemas.microsoft.com/office/powerpoint/2010/main" val="26963669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r>
              <a:rPr lang="en-US" dirty="0"/>
              <a:t>Meeting conducted primarily in public with some time for private, executive session at each meeting</a:t>
            </a:r>
          </a:p>
          <a:p>
            <a:pPr lvl="1"/>
            <a:r>
              <a:rPr lang="en-US" dirty="0"/>
              <a:t>Commissioners should raise important issues, ask questions, and provide feedback on next steps</a:t>
            </a:r>
          </a:p>
          <a:p>
            <a:r>
              <a:rPr lang="en-US" dirty="0"/>
              <a:t>Public presentations by MACPAC staff</a:t>
            </a:r>
          </a:p>
          <a:p>
            <a:pPr lvl="1"/>
            <a:r>
              <a:rPr lang="en-US" dirty="0"/>
              <a:t>slides are available to public</a:t>
            </a:r>
          </a:p>
          <a:p>
            <a:pPr lvl="1"/>
            <a:r>
              <a:rPr lang="en-US" dirty="0"/>
              <a:t>papers/memos are confidential; content may be used in future publications </a:t>
            </a:r>
          </a:p>
          <a:p>
            <a:r>
              <a:rPr lang="en-US" dirty="0"/>
              <a:t>Panels of experts share perspectives and answer questions</a:t>
            </a:r>
          </a:p>
          <a:p>
            <a:r>
              <a:rPr lang="en-US" dirty="0"/>
              <a:t>Commissioners vote on recommendations</a:t>
            </a:r>
          </a:p>
          <a:p>
            <a:r>
              <a:rPr lang="en-US" dirty="0"/>
              <a:t>Most Commissioner work happens in public meetings</a:t>
            </a:r>
          </a:p>
          <a:p>
            <a:r>
              <a:rPr lang="en-US" dirty="0"/>
              <a:t>Public comment</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50</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What Happens at Commission Meetings</a:t>
            </a:r>
          </a:p>
        </p:txBody>
      </p:sp>
    </p:spTree>
    <p:extLst>
      <p:ext uri="{BB962C8B-B14F-4D97-AF65-F5344CB8AC3E}">
        <p14:creationId xmlns:p14="http://schemas.microsoft.com/office/powerpoint/2010/main" val="284563388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r>
              <a:rPr lang="en-US" dirty="0"/>
              <a:t>Conflict means that an interest interferes with judgment</a:t>
            </a:r>
          </a:p>
          <a:p>
            <a:r>
              <a:rPr lang="en-US" dirty="0"/>
              <a:t>Having a viewpoint is not a conflict</a:t>
            </a:r>
          </a:p>
          <a:p>
            <a:r>
              <a:rPr lang="en-US" dirty="0"/>
              <a:t>Standard is that financial interests will be particularly, directly, and significantly affected by outcome of vote on a recommendation</a:t>
            </a:r>
          </a:p>
          <a:p>
            <a:r>
              <a:rPr lang="en-US" dirty="0"/>
              <a:t>Committee of peers assesses potential for conflicts prior to a vote on any recommendations</a:t>
            </a:r>
          </a:p>
          <a:p>
            <a:r>
              <a:rPr lang="en-US" dirty="0"/>
              <a:t>Financial and other interests reported on MACPAC website: we use forms that you provided to GAO for this purpose</a:t>
            </a:r>
          </a:p>
          <a:p>
            <a:r>
              <a:rPr lang="en-US" dirty="0"/>
              <a:t>Inform Executive Director if you have any material changes</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51</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Conflict of Interest</a:t>
            </a:r>
          </a:p>
        </p:txBody>
      </p:sp>
    </p:spTree>
    <p:extLst>
      <p:ext uri="{BB962C8B-B14F-4D97-AF65-F5344CB8AC3E}">
        <p14:creationId xmlns:p14="http://schemas.microsoft.com/office/powerpoint/2010/main" val="360713663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r>
              <a:rPr lang="en-US" dirty="0"/>
              <a:t>Be clear about what is needed from staff</a:t>
            </a:r>
          </a:p>
          <a:p>
            <a:r>
              <a:rPr lang="en-US" dirty="0"/>
              <a:t>Be clear and direct about what additional data and analysis would help you better understand a policy question, make decisions and make recommendations (in general)</a:t>
            </a:r>
          </a:p>
          <a:p>
            <a:r>
              <a:rPr lang="en-US" dirty="0"/>
              <a:t>Propose specific analyses that will help the Commission move towards recommendations</a:t>
            </a:r>
          </a:p>
          <a:p>
            <a:r>
              <a:rPr lang="en-US" dirty="0"/>
              <a:t>Provide timely and constructive feedback on project design and draft chapters</a:t>
            </a:r>
          </a:p>
          <a:p>
            <a:r>
              <a:rPr lang="en-US" dirty="0"/>
              <a:t>Reach out to the executive director first before contacting individual staff members (except at Commission meetings)</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52</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Providing Constructive Feedback to Staff</a:t>
            </a:r>
          </a:p>
        </p:txBody>
      </p:sp>
    </p:spTree>
    <p:extLst>
      <p:ext uri="{BB962C8B-B14F-4D97-AF65-F5344CB8AC3E}">
        <p14:creationId xmlns:p14="http://schemas.microsoft.com/office/powerpoint/2010/main" val="64885873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569138" cy="3626623"/>
          </a:xfrm>
        </p:spPr>
        <p:txBody>
          <a:bodyPr>
            <a:noAutofit/>
          </a:bodyPr>
          <a:lstStyle/>
          <a:p>
            <a:r>
              <a:rPr lang="en-US" sz="1800" dirty="0"/>
              <a:t>Be aware that MACPAC meetings are covered by press, are transcribed, and have a broad virtual audience (e.g., Congressional staff); remember that your comments are part of the public record reflecting the Commission’s deliberations</a:t>
            </a:r>
          </a:p>
          <a:p>
            <a:r>
              <a:rPr lang="en-US" sz="1800" dirty="0"/>
              <a:t>Understand when data are not available and cannot be obtained</a:t>
            </a:r>
          </a:p>
          <a:p>
            <a:r>
              <a:rPr lang="en-US" sz="1800" dirty="0"/>
              <a:t>Accept that some recommendations are normative, and additional data will not help Commissioners make decisions</a:t>
            </a:r>
          </a:p>
          <a:p>
            <a:r>
              <a:rPr lang="en-US" sz="1800" dirty="0"/>
              <a:t>Remember that the scope of work is intentional and cannot always be expanded</a:t>
            </a:r>
          </a:p>
          <a:p>
            <a:r>
              <a:rPr lang="en-US" sz="1800" dirty="0"/>
              <a:t>Weigh the relative merits of cost, equity, access, state flexibility, and other outcomes when considering policy options and making recommendations</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53</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Commissioners Should…</a:t>
            </a:r>
          </a:p>
        </p:txBody>
      </p:sp>
    </p:spTree>
    <p:extLst>
      <p:ext uri="{BB962C8B-B14F-4D97-AF65-F5344CB8AC3E}">
        <p14:creationId xmlns:p14="http://schemas.microsoft.com/office/powerpoint/2010/main" val="2024945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r>
              <a:rPr lang="en-US" sz="1800" dirty="0"/>
              <a:t>Revealing what was said in executive session when you are speaking in the public session or elsewhere</a:t>
            </a:r>
          </a:p>
          <a:p>
            <a:r>
              <a:rPr lang="en-US" sz="1800" dirty="0"/>
              <a:t>Sharing meeting materials, analyses, or other work in progress with those outside of MACPAC</a:t>
            </a:r>
          </a:p>
          <a:p>
            <a:r>
              <a:rPr lang="en-US" sz="1800" dirty="0"/>
              <a:t>Focusing on policy questions or topics outside MACPAC’s statutory authority or lane</a:t>
            </a:r>
          </a:p>
          <a:p>
            <a:r>
              <a:rPr lang="en-US" sz="1800" dirty="0"/>
              <a:t>Asking for data and information that either do not exist or cannot be obtained in a timely manner</a:t>
            </a:r>
          </a:p>
          <a:p>
            <a:r>
              <a:rPr lang="en-US" sz="1800" dirty="0"/>
              <a:t>Reconceptualizing or reframing specific policy questions or topics of discussion on an ongoing basis</a:t>
            </a:r>
          </a:p>
          <a:p>
            <a:r>
              <a:rPr lang="en-US" sz="1800" dirty="0"/>
              <a:t>Stalling recommendations based on inadequacy of data when data are not the deciding factor (e.g., normative or policy opinions)</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54</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Commissioners Should Avoid…</a:t>
            </a:r>
          </a:p>
        </p:txBody>
      </p:sp>
    </p:spTree>
    <p:extLst>
      <p:ext uri="{BB962C8B-B14F-4D97-AF65-F5344CB8AC3E}">
        <p14:creationId xmlns:p14="http://schemas.microsoft.com/office/powerpoint/2010/main" val="389239468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4BC26-9B45-E8DC-A1B1-1E9F263FC18A}"/>
              </a:ext>
            </a:extLst>
          </p:cNvPr>
          <p:cNvSpPr>
            <a:spLocks noGrp="1"/>
          </p:cNvSpPr>
          <p:nvPr>
            <p:ph type="title"/>
          </p:nvPr>
        </p:nvSpPr>
        <p:spPr/>
        <p:txBody>
          <a:bodyPr>
            <a:normAutofit/>
          </a:bodyPr>
          <a:lstStyle/>
          <a:p>
            <a:r>
              <a:rPr lang="en-US" sz="2400" dirty="0"/>
              <a:t>Comments and Advice from Former Commissioners</a:t>
            </a:r>
          </a:p>
        </p:txBody>
      </p:sp>
      <p:sp>
        <p:nvSpPr>
          <p:cNvPr id="4" name="Slide Number Placeholder 3">
            <a:extLst>
              <a:ext uri="{FF2B5EF4-FFF2-40B4-BE49-F238E27FC236}">
                <a16:creationId xmlns:a16="http://schemas.microsoft.com/office/drawing/2014/main" id="{E817314D-5AB9-128F-4AB6-898B19350482}"/>
              </a:ext>
            </a:extLst>
          </p:cNvPr>
          <p:cNvSpPr>
            <a:spLocks noGrp="1"/>
          </p:cNvSpPr>
          <p:nvPr>
            <p:ph type="sldNum" sz="quarter" idx="4"/>
          </p:nvPr>
        </p:nvSpPr>
        <p:spPr/>
        <p:txBody>
          <a:bodyPr/>
          <a:lstStyle/>
          <a:p>
            <a:fld id="{E237A2EE-7A79-7D46-AE90-27E56A361758}" type="slidenum">
              <a:rPr lang="en-US" smtClean="0"/>
              <a:pPr/>
              <a:t>55</a:t>
            </a:fld>
            <a:endParaRPr lang="en-US" dirty="0"/>
          </a:p>
        </p:txBody>
      </p:sp>
      <p:sp>
        <p:nvSpPr>
          <p:cNvPr id="7" name="Speech Bubble: Rectangle with Corners Rounded 6">
            <a:extLst>
              <a:ext uri="{FF2B5EF4-FFF2-40B4-BE49-F238E27FC236}">
                <a16:creationId xmlns:a16="http://schemas.microsoft.com/office/drawing/2014/main" id="{8B3E586A-A8EF-4ED7-8E6D-0C74FDD856C3}"/>
              </a:ext>
            </a:extLst>
          </p:cNvPr>
          <p:cNvSpPr/>
          <p:nvPr/>
        </p:nvSpPr>
        <p:spPr>
          <a:xfrm>
            <a:off x="420832" y="1160980"/>
            <a:ext cx="2539838" cy="1537404"/>
          </a:xfrm>
          <a:prstGeom prst="wedgeRoundRectCallout">
            <a:avLst>
              <a:gd name="adj1" fmla="val 70298"/>
              <a:gd name="adj2" fmla="val 8440"/>
              <a:gd name="adj3" fmla="val 16667"/>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3"/>
              </a:solidFill>
            </a:endParaRPr>
          </a:p>
        </p:txBody>
      </p:sp>
      <p:sp>
        <p:nvSpPr>
          <p:cNvPr id="9" name="Rectangle 8">
            <a:extLst>
              <a:ext uri="{FF2B5EF4-FFF2-40B4-BE49-F238E27FC236}">
                <a16:creationId xmlns:a16="http://schemas.microsoft.com/office/drawing/2014/main" id="{6612AE00-F7B3-44AC-97A1-B46EF5550BF3}"/>
              </a:ext>
            </a:extLst>
          </p:cNvPr>
          <p:cNvSpPr/>
          <p:nvPr/>
        </p:nvSpPr>
        <p:spPr>
          <a:xfrm>
            <a:off x="420832" y="1196301"/>
            <a:ext cx="2332759" cy="1477328"/>
          </a:xfrm>
          <a:prstGeom prst="rect">
            <a:avLst/>
          </a:prstGeom>
        </p:spPr>
        <p:txBody>
          <a:bodyPr wrap="square">
            <a:spAutoFit/>
          </a:bodyPr>
          <a:lstStyle/>
          <a:p>
            <a:pPr algn="ctr"/>
            <a:r>
              <a:rPr lang="en-US" i="1" dirty="0">
                <a:solidFill>
                  <a:schemeClr val="bg1"/>
                </a:solidFill>
              </a:rPr>
              <a:t>And I think the things that are important for you guys…read. Read the stuff. Read it all. </a:t>
            </a:r>
          </a:p>
        </p:txBody>
      </p:sp>
      <p:sp>
        <p:nvSpPr>
          <p:cNvPr id="11" name="Speech Bubble: Rectangle with Corners Rounded 10">
            <a:extLst>
              <a:ext uri="{FF2B5EF4-FFF2-40B4-BE49-F238E27FC236}">
                <a16:creationId xmlns:a16="http://schemas.microsoft.com/office/drawing/2014/main" id="{C74A7D36-B5BA-46F5-AF93-E22EF207425F}"/>
              </a:ext>
            </a:extLst>
          </p:cNvPr>
          <p:cNvSpPr/>
          <p:nvPr/>
        </p:nvSpPr>
        <p:spPr>
          <a:xfrm flipH="1">
            <a:off x="4095897" y="1058946"/>
            <a:ext cx="4572001" cy="1412049"/>
          </a:xfrm>
          <a:prstGeom prst="wedgeRoundRectCallout">
            <a:avLst>
              <a:gd name="adj1" fmla="val 36443"/>
              <a:gd name="adj2" fmla="val 64668"/>
              <a:gd name="adj3" fmla="val 16667"/>
            </a:avLst>
          </a:prstGeom>
          <a:solidFill>
            <a:schemeClr val="accent6"/>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Speech Bubble: Rectangle 11">
            <a:extLst>
              <a:ext uri="{FF2B5EF4-FFF2-40B4-BE49-F238E27FC236}">
                <a16:creationId xmlns:a16="http://schemas.microsoft.com/office/drawing/2014/main" id="{4B4CA5D9-0387-4793-9F96-4E529FF9EDB4}"/>
              </a:ext>
            </a:extLst>
          </p:cNvPr>
          <p:cNvSpPr/>
          <p:nvPr/>
        </p:nvSpPr>
        <p:spPr>
          <a:xfrm>
            <a:off x="281681" y="2839587"/>
            <a:ext cx="2852997" cy="1434503"/>
          </a:xfrm>
          <a:prstGeom prst="wedgeRectCallout">
            <a:avLst>
              <a:gd name="adj1" fmla="val 67468"/>
              <a:gd name="adj2" fmla="val -49775"/>
            </a:avLst>
          </a:prstGeom>
          <a:solidFill>
            <a:schemeClr val="accent4">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Speech Bubble: Oval 13">
            <a:extLst>
              <a:ext uri="{FF2B5EF4-FFF2-40B4-BE49-F238E27FC236}">
                <a16:creationId xmlns:a16="http://schemas.microsoft.com/office/drawing/2014/main" id="{9D285C4E-9F0F-4794-AEB1-98356DF74980}"/>
              </a:ext>
            </a:extLst>
          </p:cNvPr>
          <p:cNvSpPr/>
          <p:nvPr/>
        </p:nvSpPr>
        <p:spPr>
          <a:xfrm>
            <a:off x="6023241" y="2896691"/>
            <a:ext cx="2946192" cy="1938019"/>
          </a:xfrm>
          <a:prstGeom prst="wedgeEllipseCallout">
            <a:avLst>
              <a:gd name="adj1" fmla="val -45521"/>
              <a:gd name="adj2" fmla="val -45269"/>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Speech Bubble: Oval 14">
            <a:extLst>
              <a:ext uri="{FF2B5EF4-FFF2-40B4-BE49-F238E27FC236}">
                <a16:creationId xmlns:a16="http://schemas.microsoft.com/office/drawing/2014/main" id="{F014B395-8EBD-4627-99AD-EF2E774D6C36}"/>
              </a:ext>
            </a:extLst>
          </p:cNvPr>
          <p:cNvSpPr/>
          <p:nvPr/>
        </p:nvSpPr>
        <p:spPr>
          <a:xfrm flipH="1">
            <a:off x="3376476" y="2792547"/>
            <a:ext cx="2505113" cy="1769239"/>
          </a:xfrm>
          <a:prstGeom prst="wedgeEllipseCallout">
            <a:avLst>
              <a:gd name="adj1" fmla="val -41365"/>
              <a:gd name="adj2" fmla="val 64017"/>
            </a:avLst>
          </a:prstGeom>
          <a:solidFill>
            <a:srgbClr val="74B6A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EEF0888-9E5E-41B8-BD5B-064FC4F4D525}"/>
              </a:ext>
            </a:extLst>
          </p:cNvPr>
          <p:cNvSpPr/>
          <p:nvPr/>
        </p:nvSpPr>
        <p:spPr>
          <a:xfrm>
            <a:off x="6084559" y="3122029"/>
            <a:ext cx="2859602" cy="1815882"/>
          </a:xfrm>
          <a:prstGeom prst="rect">
            <a:avLst/>
          </a:prstGeom>
        </p:spPr>
        <p:txBody>
          <a:bodyPr wrap="square">
            <a:spAutoFit/>
          </a:bodyPr>
          <a:lstStyle/>
          <a:p>
            <a:pPr algn="ctr"/>
            <a:r>
              <a:rPr lang="en-US" sz="1400" dirty="0">
                <a:solidFill>
                  <a:schemeClr val="bg1"/>
                </a:solidFill>
                <a:latin typeface="Baskerville Old Face" panose="02020602080505020303" pitchFamily="18" charset="0"/>
              </a:rPr>
              <a:t>Our job is to stand in so many different perspectives and to stand in a way that we are advising Congress, advising HHS and the states on how best to manage finite resources, to have the best impact on Medicaid, and that is tough choices. </a:t>
            </a:r>
          </a:p>
          <a:p>
            <a:pPr algn="ctr"/>
            <a:endParaRPr lang="en-US" sz="1400" dirty="0">
              <a:latin typeface="Baskerville Old Face" panose="02020602080505020303" pitchFamily="18" charset="0"/>
            </a:endParaRPr>
          </a:p>
        </p:txBody>
      </p:sp>
      <p:sp>
        <p:nvSpPr>
          <p:cNvPr id="18" name="Rectangle 17">
            <a:extLst>
              <a:ext uri="{FF2B5EF4-FFF2-40B4-BE49-F238E27FC236}">
                <a16:creationId xmlns:a16="http://schemas.microsoft.com/office/drawing/2014/main" id="{6AB5B243-D7C8-40E3-93F8-5A99C3708CEB}"/>
              </a:ext>
            </a:extLst>
          </p:cNvPr>
          <p:cNvSpPr/>
          <p:nvPr/>
        </p:nvSpPr>
        <p:spPr>
          <a:xfrm>
            <a:off x="402580" y="2864342"/>
            <a:ext cx="2852997" cy="1384995"/>
          </a:xfrm>
          <a:prstGeom prst="rect">
            <a:avLst/>
          </a:prstGeom>
        </p:spPr>
        <p:txBody>
          <a:bodyPr wrap="square">
            <a:spAutoFit/>
          </a:bodyPr>
          <a:lstStyle/>
          <a:p>
            <a:r>
              <a:rPr lang="en-US" sz="1400" dirty="0">
                <a:latin typeface="Trebuchet MS" panose="020B0603020202020204" pitchFamily="34" charset="0"/>
              </a:rPr>
              <a:t>When I watch all of you in the future, I hope to see that everyone--conservative or progressive--goes to MACPAC because they are balancing all perspectives in their analysis.</a:t>
            </a:r>
          </a:p>
        </p:txBody>
      </p:sp>
      <p:sp>
        <p:nvSpPr>
          <p:cNvPr id="19" name="Rectangle 18">
            <a:extLst>
              <a:ext uri="{FF2B5EF4-FFF2-40B4-BE49-F238E27FC236}">
                <a16:creationId xmlns:a16="http://schemas.microsoft.com/office/drawing/2014/main" id="{A7669A15-76E1-4649-80CE-97156BE5AB19}"/>
              </a:ext>
            </a:extLst>
          </p:cNvPr>
          <p:cNvSpPr/>
          <p:nvPr/>
        </p:nvSpPr>
        <p:spPr>
          <a:xfrm>
            <a:off x="4120753" y="1077265"/>
            <a:ext cx="4572000" cy="1384995"/>
          </a:xfrm>
          <a:prstGeom prst="rect">
            <a:avLst/>
          </a:prstGeom>
        </p:spPr>
        <p:txBody>
          <a:bodyPr>
            <a:spAutoFit/>
          </a:bodyPr>
          <a:lstStyle/>
          <a:p>
            <a:r>
              <a:rPr lang="en-US" sz="1400" dirty="0">
                <a:solidFill>
                  <a:schemeClr val="bg1"/>
                </a:solidFill>
                <a:latin typeface="Arial" panose="020B0604020202020204" pitchFamily="34" charset="0"/>
                <a:cs typeface="Arial" panose="020B0604020202020204" pitchFamily="34" charset="0"/>
              </a:rPr>
              <a:t>There was a complete level of intimidation when I first came on board. Here  was a Commission that had been run by all these people, that I was going to serve with people who I had been reading for years and years, it was just like, what am I doing here? What we do is so important--it's just so sobering.</a:t>
            </a:r>
          </a:p>
        </p:txBody>
      </p:sp>
      <p:sp>
        <p:nvSpPr>
          <p:cNvPr id="22" name="Rectangle 21">
            <a:extLst>
              <a:ext uri="{FF2B5EF4-FFF2-40B4-BE49-F238E27FC236}">
                <a16:creationId xmlns:a16="http://schemas.microsoft.com/office/drawing/2014/main" id="{07029D19-8575-43E7-8F5A-4AA9F50287C7}"/>
              </a:ext>
            </a:extLst>
          </p:cNvPr>
          <p:cNvSpPr/>
          <p:nvPr/>
        </p:nvSpPr>
        <p:spPr>
          <a:xfrm>
            <a:off x="3543625" y="2872855"/>
            <a:ext cx="2170815" cy="1569660"/>
          </a:xfrm>
          <a:prstGeom prst="rect">
            <a:avLst/>
          </a:prstGeom>
        </p:spPr>
        <p:txBody>
          <a:bodyPr wrap="square">
            <a:spAutoFit/>
          </a:bodyPr>
          <a:lstStyle/>
          <a:p>
            <a:pPr algn="ctr"/>
            <a:r>
              <a:rPr lang="en-US" sz="1600" dirty="0">
                <a:latin typeface="Century Gothic" panose="020B0502020202020204" pitchFamily="34" charset="0"/>
              </a:rPr>
              <a:t>Please keep working on the balance and credibility and data and evidence-driven findings. </a:t>
            </a:r>
          </a:p>
        </p:txBody>
      </p:sp>
    </p:spTree>
    <p:extLst>
      <p:ext uri="{BB962C8B-B14F-4D97-AF65-F5344CB8AC3E}">
        <p14:creationId xmlns:p14="http://schemas.microsoft.com/office/powerpoint/2010/main" val="85667160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peech Bubble: Oval 16">
            <a:extLst>
              <a:ext uri="{FF2B5EF4-FFF2-40B4-BE49-F238E27FC236}">
                <a16:creationId xmlns:a16="http://schemas.microsoft.com/office/drawing/2014/main" id="{E7D3E9D1-95D4-4BE6-B6B5-5C76B6DF5574}"/>
              </a:ext>
            </a:extLst>
          </p:cNvPr>
          <p:cNvSpPr/>
          <p:nvPr/>
        </p:nvSpPr>
        <p:spPr>
          <a:xfrm>
            <a:off x="3614638" y="3039700"/>
            <a:ext cx="2463851" cy="1674537"/>
          </a:xfrm>
          <a:prstGeom prst="wedgeEllipseCallout">
            <a:avLst>
              <a:gd name="adj1" fmla="val -32955"/>
              <a:gd name="adj2" fmla="val -75027"/>
            </a:avLst>
          </a:prstGeom>
          <a:solidFill>
            <a:srgbClr val="EAEA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a:solidFill>
                <a:srgbClr val="002060"/>
              </a:solidFill>
              <a:latin typeface="Cooper Black" panose="0208090404030B020404" pitchFamily="18" charset="0"/>
            </a:endParaRPr>
          </a:p>
        </p:txBody>
      </p:sp>
      <p:sp>
        <p:nvSpPr>
          <p:cNvPr id="13" name="Title 12">
            <a:extLst>
              <a:ext uri="{FF2B5EF4-FFF2-40B4-BE49-F238E27FC236}">
                <a16:creationId xmlns:a16="http://schemas.microsoft.com/office/drawing/2014/main" id="{16BD32FA-7791-E083-124D-C074214609B1}"/>
              </a:ext>
            </a:extLst>
          </p:cNvPr>
          <p:cNvSpPr>
            <a:spLocks noGrp="1"/>
          </p:cNvSpPr>
          <p:nvPr>
            <p:ph type="title"/>
          </p:nvPr>
        </p:nvSpPr>
        <p:spPr>
          <a:xfrm>
            <a:off x="0" y="491302"/>
            <a:ext cx="8229600" cy="579266"/>
          </a:xfrm>
        </p:spPr>
        <p:txBody>
          <a:bodyPr>
            <a:normAutofit/>
          </a:bodyPr>
          <a:lstStyle/>
          <a:p>
            <a:r>
              <a:rPr lang="en-US" sz="2400" dirty="0"/>
              <a:t>More Comments and Advice</a:t>
            </a:r>
          </a:p>
        </p:txBody>
      </p:sp>
      <p:sp>
        <p:nvSpPr>
          <p:cNvPr id="4" name="Slide Number Placeholder 3">
            <a:extLst>
              <a:ext uri="{FF2B5EF4-FFF2-40B4-BE49-F238E27FC236}">
                <a16:creationId xmlns:a16="http://schemas.microsoft.com/office/drawing/2014/main" id="{9AA3C0EA-A09B-44AC-F95C-21ABB26CB8EE}"/>
              </a:ext>
            </a:extLst>
          </p:cNvPr>
          <p:cNvSpPr>
            <a:spLocks noGrp="1"/>
          </p:cNvSpPr>
          <p:nvPr>
            <p:ph type="sldNum" sz="quarter" idx="4"/>
          </p:nvPr>
        </p:nvSpPr>
        <p:spPr/>
        <p:txBody>
          <a:bodyPr/>
          <a:lstStyle/>
          <a:p>
            <a:fld id="{E237A2EE-7A79-7D46-AE90-27E56A361758}" type="slidenum">
              <a:rPr lang="en-US" smtClean="0"/>
              <a:pPr/>
              <a:t>56</a:t>
            </a:fld>
            <a:endParaRPr lang="en-US" dirty="0"/>
          </a:p>
        </p:txBody>
      </p:sp>
      <p:sp>
        <p:nvSpPr>
          <p:cNvPr id="6" name="Speech Bubble: Rectangle 5">
            <a:extLst>
              <a:ext uri="{FF2B5EF4-FFF2-40B4-BE49-F238E27FC236}">
                <a16:creationId xmlns:a16="http://schemas.microsoft.com/office/drawing/2014/main" id="{9572E7CB-46E7-4752-800B-16B84B87FE31}"/>
              </a:ext>
            </a:extLst>
          </p:cNvPr>
          <p:cNvSpPr/>
          <p:nvPr/>
        </p:nvSpPr>
        <p:spPr>
          <a:xfrm flipH="1">
            <a:off x="277167" y="3500932"/>
            <a:ext cx="3092288" cy="1151266"/>
          </a:xfrm>
          <a:prstGeom prst="wedgeRectCallout">
            <a:avLst>
              <a:gd name="adj1" fmla="val -62240"/>
              <a:gd name="adj2" fmla="val -80563"/>
            </a:avLst>
          </a:prstGeom>
          <a:solidFill>
            <a:srgbClr val="00346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2CCA5424-1418-4E4F-A80A-1797389F1EEA}"/>
              </a:ext>
            </a:extLst>
          </p:cNvPr>
          <p:cNvSpPr/>
          <p:nvPr/>
        </p:nvSpPr>
        <p:spPr>
          <a:xfrm>
            <a:off x="273091" y="3583729"/>
            <a:ext cx="3096365" cy="1015663"/>
          </a:xfrm>
          <a:prstGeom prst="rect">
            <a:avLst/>
          </a:prstGeom>
        </p:spPr>
        <p:txBody>
          <a:bodyPr wrap="square">
            <a:spAutoFit/>
          </a:bodyPr>
          <a:lstStyle/>
          <a:p>
            <a:r>
              <a:rPr lang="en-US" sz="1200" dirty="0">
                <a:solidFill>
                  <a:schemeClr val="bg1"/>
                </a:solidFill>
              </a:rPr>
              <a:t>The collaboration and getting to know each of the Commissioners that I have served with and of the staff members and the leadership that all of you do. It’s just incredible. I've learned so much.</a:t>
            </a:r>
          </a:p>
        </p:txBody>
      </p:sp>
      <p:sp>
        <p:nvSpPr>
          <p:cNvPr id="8" name="Speech Bubble: Oval 7">
            <a:extLst>
              <a:ext uri="{FF2B5EF4-FFF2-40B4-BE49-F238E27FC236}">
                <a16:creationId xmlns:a16="http://schemas.microsoft.com/office/drawing/2014/main" id="{C068526D-8C4D-4DFA-85E8-CE311758CD7C}"/>
              </a:ext>
            </a:extLst>
          </p:cNvPr>
          <p:cNvSpPr/>
          <p:nvPr/>
        </p:nvSpPr>
        <p:spPr>
          <a:xfrm flipH="1">
            <a:off x="4062264" y="846072"/>
            <a:ext cx="4508566" cy="2076041"/>
          </a:xfrm>
          <a:prstGeom prst="wedgeEllipseCallout">
            <a:avLst>
              <a:gd name="adj1" fmla="val 62140"/>
              <a:gd name="adj2" fmla="val 22480"/>
            </a:avLst>
          </a:prstGeom>
          <a:solidFill>
            <a:srgbClr val="175676"/>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a:solidFill>
                <a:srgbClr val="002060"/>
              </a:solidFill>
              <a:latin typeface="Cooper Black" panose="0208090404030B020404" pitchFamily="18" charset="0"/>
            </a:endParaRPr>
          </a:p>
        </p:txBody>
      </p:sp>
      <p:sp>
        <p:nvSpPr>
          <p:cNvPr id="7" name="Rectangle 6">
            <a:extLst>
              <a:ext uri="{FF2B5EF4-FFF2-40B4-BE49-F238E27FC236}">
                <a16:creationId xmlns:a16="http://schemas.microsoft.com/office/drawing/2014/main" id="{C63F8F0B-E177-4121-85B2-FD231F77A34D}"/>
              </a:ext>
            </a:extLst>
          </p:cNvPr>
          <p:cNvSpPr/>
          <p:nvPr/>
        </p:nvSpPr>
        <p:spPr>
          <a:xfrm>
            <a:off x="4422922" y="1190245"/>
            <a:ext cx="3787251" cy="1600438"/>
          </a:xfrm>
          <a:prstGeom prst="rect">
            <a:avLst/>
          </a:prstGeom>
        </p:spPr>
        <p:txBody>
          <a:bodyPr wrap="square">
            <a:spAutoFit/>
          </a:bodyPr>
          <a:lstStyle/>
          <a:p>
            <a:pPr algn="ctr"/>
            <a:r>
              <a:rPr lang="en-US" sz="1400" dirty="0">
                <a:solidFill>
                  <a:schemeClr val="bg1"/>
                </a:solidFill>
                <a:latin typeface="Frutiger LT Std 87 ExtraBlk Cn" panose="020B0906030504030204" pitchFamily="34" charset="0"/>
              </a:rPr>
              <a:t>There are a lot of special interests in this town and a lot of money behind those special interests. We are one organization that is truly nonpartisan, and it's a very large responsibility and one we should take seriously and one we should always be aware of.</a:t>
            </a:r>
          </a:p>
        </p:txBody>
      </p:sp>
      <p:sp>
        <p:nvSpPr>
          <p:cNvPr id="11" name="Speech Bubble: Rectangle with Corners Rounded 10">
            <a:extLst>
              <a:ext uri="{FF2B5EF4-FFF2-40B4-BE49-F238E27FC236}">
                <a16:creationId xmlns:a16="http://schemas.microsoft.com/office/drawing/2014/main" id="{58E17922-3F0D-4654-A2F9-6B935094E126}"/>
              </a:ext>
            </a:extLst>
          </p:cNvPr>
          <p:cNvSpPr/>
          <p:nvPr/>
        </p:nvSpPr>
        <p:spPr>
          <a:xfrm>
            <a:off x="138959" y="2401388"/>
            <a:ext cx="2590651" cy="903307"/>
          </a:xfrm>
          <a:prstGeom prst="wedgeRoundRectCallout">
            <a:avLst>
              <a:gd name="adj1" fmla="val 85925"/>
              <a:gd name="adj2" fmla="val -13374"/>
              <a:gd name="adj3" fmla="val 16667"/>
            </a:avLst>
          </a:prstGeom>
          <a:solidFill>
            <a:srgbClr val="B6D9D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4FCFFE86-C2C1-42CD-BFE9-17F7EB643E16}"/>
              </a:ext>
            </a:extLst>
          </p:cNvPr>
          <p:cNvSpPr/>
          <p:nvPr/>
        </p:nvSpPr>
        <p:spPr>
          <a:xfrm>
            <a:off x="277169" y="2462121"/>
            <a:ext cx="2545773" cy="738664"/>
          </a:xfrm>
          <a:prstGeom prst="rect">
            <a:avLst/>
          </a:prstGeom>
        </p:spPr>
        <p:txBody>
          <a:bodyPr wrap="square">
            <a:spAutoFit/>
          </a:bodyPr>
          <a:lstStyle/>
          <a:p>
            <a:r>
              <a:rPr lang="en-US" sz="1400" i="1" dirty="0">
                <a:latin typeface="Times New Roman" panose="02020603050405020304" pitchFamily="18" charset="0"/>
                <a:cs typeface="Times New Roman" panose="02020603050405020304" pitchFamily="18" charset="0"/>
              </a:rPr>
              <a:t>It’s worth spending some time understanding why the current policy is in place.</a:t>
            </a:r>
          </a:p>
        </p:txBody>
      </p:sp>
      <p:sp>
        <p:nvSpPr>
          <p:cNvPr id="15" name="Speech Bubble: Rectangle 14">
            <a:extLst>
              <a:ext uri="{FF2B5EF4-FFF2-40B4-BE49-F238E27FC236}">
                <a16:creationId xmlns:a16="http://schemas.microsoft.com/office/drawing/2014/main" id="{7D2FD513-BC8E-43ED-96B6-566045167087}"/>
              </a:ext>
            </a:extLst>
          </p:cNvPr>
          <p:cNvSpPr/>
          <p:nvPr/>
        </p:nvSpPr>
        <p:spPr>
          <a:xfrm>
            <a:off x="6604718" y="3259634"/>
            <a:ext cx="2278263" cy="1170112"/>
          </a:xfrm>
          <a:prstGeom prst="wedgeRectCallout">
            <a:avLst>
              <a:gd name="adj1" fmla="val -69678"/>
              <a:gd name="adj2" fmla="val -16508"/>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AAF188A-D15C-459A-B515-ECE975967AB6}"/>
              </a:ext>
            </a:extLst>
          </p:cNvPr>
          <p:cNvSpPr/>
          <p:nvPr/>
        </p:nvSpPr>
        <p:spPr>
          <a:xfrm>
            <a:off x="6704697" y="3260195"/>
            <a:ext cx="2178284" cy="1169551"/>
          </a:xfrm>
          <a:prstGeom prst="rect">
            <a:avLst/>
          </a:prstGeom>
          <a:ln>
            <a:noFill/>
          </a:ln>
        </p:spPr>
        <p:txBody>
          <a:bodyPr wrap="square">
            <a:spAutoFit/>
          </a:bodyPr>
          <a:lstStyle/>
          <a:p>
            <a:r>
              <a:rPr lang="en-US" sz="1400" dirty="0">
                <a:solidFill>
                  <a:schemeClr val="bg1"/>
                </a:solidFill>
                <a:latin typeface="Candara" panose="020E0502030303020204" pitchFamily="34" charset="0"/>
              </a:rPr>
              <a:t>There are not that many places that are doing pure Medicaid policy analysis, so it is a rare place to be sitting.</a:t>
            </a:r>
          </a:p>
        </p:txBody>
      </p:sp>
      <p:sp>
        <p:nvSpPr>
          <p:cNvPr id="16" name="Rectangle 15">
            <a:extLst>
              <a:ext uri="{FF2B5EF4-FFF2-40B4-BE49-F238E27FC236}">
                <a16:creationId xmlns:a16="http://schemas.microsoft.com/office/drawing/2014/main" id="{E43B565B-B8FC-4134-9BE4-E4D75DEB503A}"/>
              </a:ext>
            </a:extLst>
          </p:cNvPr>
          <p:cNvSpPr/>
          <p:nvPr/>
        </p:nvSpPr>
        <p:spPr>
          <a:xfrm>
            <a:off x="3725988" y="3346077"/>
            <a:ext cx="2278263" cy="1200329"/>
          </a:xfrm>
          <a:prstGeom prst="rect">
            <a:avLst/>
          </a:prstGeom>
        </p:spPr>
        <p:txBody>
          <a:bodyPr wrap="square">
            <a:spAutoFit/>
          </a:bodyPr>
          <a:lstStyle/>
          <a:p>
            <a:pPr algn="ctr"/>
            <a:r>
              <a:rPr lang="en-US" sz="1200" i="1" dirty="0">
                <a:latin typeface="Times New Roman" panose="02020603050405020304" pitchFamily="18" charset="0"/>
                <a:cs typeface="Times New Roman" panose="02020603050405020304" pitchFamily="18" charset="0"/>
              </a:rPr>
              <a:t>I think we do our best work when we rely on the evidence. Congress doesn't need our help with issues around values or ideology. They have plenty of that, and that's not our added value.</a:t>
            </a:r>
          </a:p>
        </p:txBody>
      </p:sp>
      <p:sp>
        <p:nvSpPr>
          <p:cNvPr id="14" name="Speech Bubble: Rectangle with Corners Rounded 13">
            <a:extLst>
              <a:ext uri="{FF2B5EF4-FFF2-40B4-BE49-F238E27FC236}">
                <a16:creationId xmlns:a16="http://schemas.microsoft.com/office/drawing/2014/main" id="{CF92CD69-B136-40A5-9D08-A95E43025325}"/>
              </a:ext>
            </a:extLst>
          </p:cNvPr>
          <p:cNvSpPr/>
          <p:nvPr/>
        </p:nvSpPr>
        <p:spPr>
          <a:xfrm>
            <a:off x="985372" y="1025320"/>
            <a:ext cx="2590651" cy="1129788"/>
          </a:xfrm>
          <a:prstGeom prst="wedgeRoundRectCallout">
            <a:avLst>
              <a:gd name="adj1" fmla="val 55268"/>
              <a:gd name="adj2" fmla="val -47920"/>
              <a:gd name="adj3" fmla="val 16667"/>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78C9F17-9E4F-4FB6-A77D-CAC5A4012C39}"/>
              </a:ext>
            </a:extLst>
          </p:cNvPr>
          <p:cNvSpPr/>
          <p:nvPr/>
        </p:nvSpPr>
        <p:spPr>
          <a:xfrm>
            <a:off x="1077188" y="1070568"/>
            <a:ext cx="2407017" cy="1015663"/>
          </a:xfrm>
          <a:prstGeom prst="rect">
            <a:avLst/>
          </a:prstGeom>
        </p:spPr>
        <p:txBody>
          <a:bodyPr wrap="square">
            <a:spAutoFit/>
          </a:bodyPr>
          <a:lstStyle/>
          <a:p>
            <a:r>
              <a:rPr lang="en-US" sz="1200" dirty="0">
                <a:latin typeface="Arial" panose="020B0604020202020204" pitchFamily="34" charset="0"/>
                <a:ea typeface="Calibri" panose="020F0502020204030204" pitchFamily="34" charset="0"/>
              </a:rPr>
              <a:t>And then at the end is really thinking about the folks that we serve. The beneficiaries that are on the ground, that are feeling the effects of these programs.</a:t>
            </a:r>
            <a:endParaRPr lang="en-US" sz="1200" dirty="0"/>
          </a:p>
        </p:txBody>
      </p:sp>
    </p:spTree>
    <p:extLst>
      <p:ext uri="{BB962C8B-B14F-4D97-AF65-F5344CB8AC3E}">
        <p14:creationId xmlns:p14="http://schemas.microsoft.com/office/powerpoint/2010/main" val="110041417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r>
              <a:rPr lang="en-US" dirty="0"/>
              <a:t>Mechanisms for input from other stakeholders</a:t>
            </a:r>
          </a:p>
          <a:p>
            <a:r>
              <a:rPr lang="en-US" dirty="0"/>
              <a:t>For inquiries from the press, refer requests to executive director or communications director</a:t>
            </a:r>
          </a:p>
          <a:p>
            <a:r>
              <a:rPr lang="en-US" dirty="0"/>
              <a:t>If asked to speak on behalf of MACPAC, clear with executive director first</a:t>
            </a:r>
          </a:p>
          <a:p>
            <a:r>
              <a:rPr lang="en-US" dirty="0"/>
              <a:t>For other engagements, clarify that you are speaking for yourself </a:t>
            </a:r>
          </a:p>
          <a:p>
            <a:r>
              <a:rPr lang="en-US" dirty="0"/>
              <a:t>For publications, give executive director a heads up in advance of publication</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57</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External Relations</a:t>
            </a:r>
          </a:p>
        </p:txBody>
      </p:sp>
    </p:spTree>
    <p:extLst>
      <p:ext uri="{BB962C8B-B14F-4D97-AF65-F5344CB8AC3E}">
        <p14:creationId xmlns:p14="http://schemas.microsoft.com/office/powerpoint/2010/main" val="181216307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r>
              <a:rPr lang="en-US" dirty="0">
                <a:hlinkClick r:id="rId3"/>
              </a:rPr>
              <a:t>www.macpac.gov</a:t>
            </a:r>
            <a:r>
              <a:rPr lang="en-US" dirty="0"/>
              <a:t> or LinkedIN or X @macpacgov</a:t>
            </a:r>
          </a:p>
          <a:p>
            <a:r>
              <a:rPr lang="en-US" dirty="0"/>
              <a:t>Meeting summaries (divided by topic areas)</a:t>
            </a:r>
          </a:p>
          <a:p>
            <a:r>
              <a:rPr lang="en-US" dirty="0"/>
              <a:t>Prior meetings </a:t>
            </a:r>
          </a:p>
          <a:p>
            <a:pPr lvl="1"/>
            <a:r>
              <a:rPr lang="en-US" dirty="0"/>
              <a:t>Presentation slides</a:t>
            </a:r>
          </a:p>
          <a:p>
            <a:pPr lvl="1"/>
            <a:r>
              <a:rPr lang="en-US" dirty="0"/>
              <a:t>Transcripts</a:t>
            </a:r>
          </a:p>
          <a:p>
            <a:r>
              <a:rPr lang="en-US" dirty="0"/>
              <a:t>Other materials on web site</a:t>
            </a:r>
          </a:p>
          <a:p>
            <a:pPr lvl="1"/>
            <a:r>
              <a:rPr lang="en-US" dirty="0"/>
              <a:t>Topics section</a:t>
            </a:r>
          </a:p>
          <a:p>
            <a:pPr lvl="1"/>
            <a:r>
              <a:rPr lang="en-US" dirty="0"/>
              <a:t>Publications (comment letters, contractor reports, state policy compendia)</a:t>
            </a:r>
          </a:p>
          <a:p>
            <a:r>
              <a:rPr lang="en-US" dirty="0"/>
              <a:t>“101” briefings</a:t>
            </a:r>
          </a:p>
          <a:p>
            <a:r>
              <a:rPr lang="en-US" dirty="0"/>
              <a:t>Call or email executive director</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58</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Resources for Catching Up</a:t>
            </a:r>
          </a:p>
        </p:txBody>
      </p:sp>
    </p:spTree>
    <p:extLst>
      <p:ext uri="{BB962C8B-B14F-4D97-AF65-F5344CB8AC3E}">
        <p14:creationId xmlns:p14="http://schemas.microsoft.com/office/powerpoint/2010/main" val="389011983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140644"/>
            <a:ext cx="8229600" cy="3626623"/>
          </a:xfrm>
        </p:spPr>
        <p:txBody>
          <a:bodyPr>
            <a:noAutofit/>
          </a:bodyPr>
          <a:lstStyle/>
          <a:p>
            <a:r>
              <a:rPr lang="en-US" dirty="0"/>
              <a:t>Commission’s work and analysis plan</a:t>
            </a:r>
          </a:p>
          <a:p>
            <a:pPr lvl="1"/>
            <a:r>
              <a:rPr lang="en-US" dirty="0"/>
              <a:t>Kate Massey </a:t>
            </a:r>
            <a:r>
              <a:rPr lang="en-US" dirty="0">
                <a:hlinkClick r:id="rId3"/>
              </a:rPr>
              <a:t>kate.massey@macpac.gov</a:t>
            </a:r>
            <a:endParaRPr lang="en-US" dirty="0"/>
          </a:p>
          <a:p>
            <a:r>
              <a:rPr lang="en-US" dirty="0"/>
              <a:t>Travel, compensation, forms</a:t>
            </a:r>
          </a:p>
          <a:p>
            <a:pPr lvl="1"/>
            <a:r>
              <a:rPr lang="en-US" dirty="0"/>
              <a:t>Kiswana Williams </a:t>
            </a:r>
            <a:r>
              <a:rPr lang="en-US" u="sng" dirty="0">
                <a:solidFill>
                  <a:srgbClr val="175676"/>
                </a:solidFill>
              </a:rPr>
              <a:t>kiswana.williams@macpac.gov</a:t>
            </a:r>
          </a:p>
          <a:p>
            <a:r>
              <a:rPr lang="en-US" dirty="0"/>
              <a:t>Press referrals</a:t>
            </a:r>
          </a:p>
          <a:p>
            <a:pPr lvl="1"/>
            <a:r>
              <a:rPr lang="en-US" dirty="0"/>
              <a:t>Caroline Broder </a:t>
            </a:r>
            <a:r>
              <a:rPr lang="en-US" dirty="0">
                <a:hlinkClick r:id="rId4"/>
              </a:rPr>
              <a:t>caroline.broder@macpac.gov</a:t>
            </a:r>
            <a:endParaRPr lang="en-US" dirty="0"/>
          </a:p>
          <a:p>
            <a:r>
              <a:rPr lang="en-US" dirty="0"/>
              <a:t>MACPAC email address or meeting connectivity</a:t>
            </a:r>
          </a:p>
          <a:p>
            <a:pPr lvl="1"/>
            <a:r>
              <a:rPr lang="en-US" dirty="0"/>
              <a:t>Nick Ngo </a:t>
            </a:r>
            <a:r>
              <a:rPr lang="en-US" dirty="0">
                <a:hlinkClick r:id="rId5"/>
              </a:rPr>
              <a:t>nick.ngo@macpac.gov</a:t>
            </a:r>
            <a:r>
              <a:rPr lang="en-US" dirty="0"/>
              <a:t> </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59</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229600" cy="558930"/>
          </a:xfrm>
        </p:spPr>
        <p:txBody>
          <a:bodyPr>
            <a:normAutofit/>
          </a:bodyPr>
          <a:lstStyle/>
          <a:p>
            <a:r>
              <a:rPr lang="en-US" dirty="0"/>
              <a:t>Key Contacts</a:t>
            </a:r>
          </a:p>
        </p:txBody>
      </p:sp>
    </p:spTree>
    <p:extLst>
      <p:ext uri="{BB962C8B-B14F-4D97-AF65-F5344CB8AC3E}">
        <p14:creationId xmlns:p14="http://schemas.microsoft.com/office/powerpoint/2010/main" val="31933508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219200"/>
            <a:ext cx="8229600" cy="3394472"/>
          </a:xfrm>
        </p:spPr>
        <p:txBody>
          <a:bodyPr>
            <a:normAutofit lnSpcReduction="10000"/>
          </a:bodyPr>
          <a:lstStyle/>
          <a:p>
            <a:r>
              <a:rPr lang="en-US" dirty="0"/>
              <a:t>Consult with Congressional authorizing committees</a:t>
            </a:r>
            <a:endParaRPr lang="en-US" dirty="0">
              <a:solidFill>
                <a:srgbClr val="FF0000"/>
              </a:solidFill>
            </a:endParaRPr>
          </a:p>
          <a:p>
            <a:pPr lvl="1"/>
            <a:r>
              <a:rPr lang="en-US" dirty="0"/>
              <a:t>House Energy and Commerce Committee; Senate Finance Committee</a:t>
            </a:r>
          </a:p>
          <a:p>
            <a:r>
              <a:rPr lang="en-US" dirty="0"/>
              <a:t>Recommendations must be voted on and votes must be recorded</a:t>
            </a:r>
            <a:endParaRPr lang="en-US" dirty="0">
              <a:solidFill>
                <a:srgbClr val="FF0000"/>
              </a:solidFill>
            </a:endParaRPr>
          </a:p>
          <a:p>
            <a:r>
              <a:rPr lang="en-US" dirty="0"/>
              <a:t>Consider state and federal budget consequences when making recommendations</a:t>
            </a:r>
            <a:endParaRPr lang="en-US" dirty="0">
              <a:solidFill>
                <a:srgbClr val="FF0000"/>
              </a:solidFill>
            </a:endParaRPr>
          </a:p>
          <a:p>
            <a:r>
              <a:rPr lang="en-US" dirty="0"/>
              <a:t>Consult with Medicare Payment Advisory Commission (MedPAC), but MACPAC cannot make recommendations affecting Medicare</a:t>
            </a:r>
            <a:endParaRPr lang="en-US" dirty="0">
              <a:solidFill>
                <a:srgbClr val="FF0000"/>
              </a:solidFill>
            </a:endParaRPr>
          </a:p>
          <a:p>
            <a:r>
              <a:rPr lang="en-US" dirty="0"/>
              <a:t>Consult with states</a:t>
            </a:r>
            <a:endParaRPr lang="en-US" dirty="0">
              <a:solidFill>
                <a:srgbClr val="FF0000"/>
              </a:solidFill>
            </a:endParaRPr>
          </a:p>
          <a:p>
            <a:r>
              <a:rPr lang="en-US" dirty="0"/>
              <a:t>Coordinate and consult with CMS’s Federal Coordinated Health Care Office, i.e., the Medicare-Medicaid Coordination Office</a:t>
            </a:r>
            <a:endParaRPr lang="en-US" dirty="0">
              <a:solidFill>
                <a:srgbClr val="FF0000"/>
              </a:solidFill>
            </a:endParaRP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6</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4"/>
            <a:ext cx="8768132" cy="579266"/>
          </a:xfrm>
        </p:spPr>
        <p:txBody>
          <a:bodyPr>
            <a:noAutofit/>
          </a:bodyPr>
          <a:lstStyle/>
          <a:p>
            <a:r>
              <a:rPr lang="en-US" dirty="0"/>
              <a:t>Statutory Charges on Process: Section 1900(b)</a:t>
            </a:r>
          </a:p>
        </p:txBody>
      </p:sp>
    </p:spTree>
    <p:extLst>
      <p:ext uri="{BB962C8B-B14F-4D97-AF65-F5344CB8AC3E}">
        <p14:creationId xmlns:p14="http://schemas.microsoft.com/office/powerpoint/2010/main" val="168749688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2AECA8-1217-496F-BD73-5A9C53D617ED}"/>
              </a:ext>
            </a:extLst>
          </p:cNvPr>
          <p:cNvSpPr>
            <a:spLocks noGrp="1"/>
          </p:cNvSpPr>
          <p:nvPr>
            <p:ph type="ctrTitle"/>
          </p:nvPr>
        </p:nvSpPr>
        <p:spPr/>
        <p:txBody>
          <a:bodyPr/>
          <a:lstStyle/>
          <a:p>
            <a:r>
              <a:rPr lang="en-US" dirty="0"/>
              <a:t>Questions?</a:t>
            </a:r>
          </a:p>
        </p:txBody>
      </p:sp>
      <p:sp>
        <p:nvSpPr>
          <p:cNvPr id="9" name="Subtitle 8">
            <a:extLst>
              <a:ext uri="{FF2B5EF4-FFF2-40B4-BE49-F238E27FC236}">
                <a16:creationId xmlns:a16="http://schemas.microsoft.com/office/drawing/2014/main" id="{5212D085-97F5-404C-A914-48E2B3657271}"/>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8379270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a:extLst>
              <a:ext uri="{FF2B5EF4-FFF2-40B4-BE49-F238E27FC236}">
                <a16:creationId xmlns:a16="http://schemas.microsoft.com/office/drawing/2014/main" id="{B966D3E7-9DB4-4DBD-A697-1B41D96525D3}"/>
              </a:ext>
            </a:extLst>
          </p:cNvPr>
          <p:cNvSpPr>
            <a:spLocks noGrp="1"/>
          </p:cNvSpPr>
          <p:nvPr>
            <p:ph type="ctrTitle"/>
          </p:nvPr>
        </p:nvSpPr>
        <p:spPr>
          <a:xfrm>
            <a:off x="293799" y="941817"/>
            <a:ext cx="7772400" cy="1202689"/>
          </a:xfrm>
        </p:spPr>
        <p:txBody>
          <a:bodyPr/>
          <a:lstStyle/>
          <a:p>
            <a:r>
              <a:rPr lang="en-US" dirty="0"/>
              <a:t>New Commissioner Orientation</a:t>
            </a:r>
          </a:p>
        </p:txBody>
      </p:sp>
      <p:sp>
        <p:nvSpPr>
          <p:cNvPr id="15" name="Subtitle 3">
            <a:extLst>
              <a:ext uri="{FF2B5EF4-FFF2-40B4-BE49-F238E27FC236}">
                <a16:creationId xmlns:a16="http://schemas.microsoft.com/office/drawing/2014/main" id="{331872E5-F426-4EE9-AD49-2C816951F78B}"/>
              </a:ext>
            </a:extLst>
          </p:cNvPr>
          <p:cNvSpPr>
            <a:spLocks noGrp="1"/>
          </p:cNvSpPr>
          <p:nvPr>
            <p:ph type="subTitle" idx="1"/>
          </p:nvPr>
        </p:nvSpPr>
        <p:spPr>
          <a:xfrm>
            <a:off x="301750" y="2217375"/>
            <a:ext cx="7772400" cy="616585"/>
          </a:xfrm>
        </p:spPr>
        <p:txBody>
          <a:bodyPr/>
          <a:lstStyle/>
          <a:p>
            <a:r>
              <a:rPr lang="en-US" dirty="0"/>
              <a:t>This is a subtitle</a:t>
            </a:r>
          </a:p>
        </p:txBody>
      </p:sp>
      <p:sp>
        <p:nvSpPr>
          <p:cNvPr id="16" name="Text Placeholder 8">
            <a:extLst>
              <a:ext uri="{FF2B5EF4-FFF2-40B4-BE49-F238E27FC236}">
                <a16:creationId xmlns:a16="http://schemas.microsoft.com/office/drawing/2014/main" id="{77FCBBEB-F879-4ED0-BBA2-11E79D6D4173}"/>
              </a:ext>
            </a:extLst>
          </p:cNvPr>
          <p:cNvSpPr>
            <a:spLocks noGrp="1"/>
          </p:cNvSpPr>
          <p:nvPr>
            <p:ph type="body" sz="quarter" idx="13"/>
          </p:nvPr>
        </p:nvSpPr>
        <p:spPr>
          <a:xfrm>
            <a:off x="361027" y="3197832"/>
            <a:ext cx="7062788" cy="691388"/>
          </a:xfrm>
        </p:spPr>
        <p:txBody>
          <a:bodyPr/>
          <a:lstStyle/>
          <a:p>
            <a:r>
              <a:rPr lang="en-US" dirty="0"/>
              <a:t>Authors</a:t>
            </a:r>
          </a:p>
        </p:txBody>
      </p:sp>
      <p:sp>
        <p:nvSpPr>
          <p:cNvPr id="18" name="Date Placeholder 3">
            <a:extLst>
              <a:ext uri="{FF2B5EF4-FFF2-40B4-BE49-F238E27FC236}">
                <a16:creationId xmlns:a16="http://schemas.microsoft.com/office/drawing/2014/main" id="{BB1B35E6-D5E6-4823-9067-0522F56D105B}"/>
              </a:ext>
            </a:extLst>
          </p:cNvPr>
          <p:cNvSpPr>
            <a:spLocks noGrp="1"/>
          </p:cNvSpPr>
          <p:nvPr>
            <p:ph type="dt" sz="half" idx="2"/>
          </p:nvPr>
        </p:nvSpPr>
        <p:spPr>
          <a:xfrm>
            <a:off x="318331" y="595104"/>
            <a:ext cx="2133600" cy="273844"/>
          </a:xfrm>
          <a:prstGeom prst="rect">
            <a:avLst/>
          </a:prstGeom>
        </p:spPr>
        <p:txBody>
          <a:bodyPr vert="horz" lIns="91440" tIns="45720" rIns="91440" bIns="45720" rtlCol="0" anchor="ctr"/>
          <a:lstStyle>
            <a:lvl1pPr algn="l">
              <a:defRPr sz="1200">
                <a:solidFill>
                  <a:srgbClr val="31333A"/>
                </a:solidFill>
                <a:latin typeface="Arial" panose="020B0604020202020204" pitchFamily="34" charset="0"/>
                <a:cs typeface="Arial" panose="020B0604020202020204" pitchFamily="34" charset="0"/>
              </a:defRPr>
            </a:lvl1pPr>
          </a:lstStyle>
          <a:p>
            <a:r>
              <a:rPr lang="en-US" dirty="0">
                <a:solidFill>
                  <a:schemeClr val="tx1"/>
                </a:solidFill>
              </a:rPr>
              <a:t>June 12, 2024</a:t>
            </a:r>
          </a:p>
        </p:txBody>
      </p:sp>
      <p:sp>
        <p:nvSpPr>
          <p:cNvPr id="19" name="Rectangle 18">
            <a:extLst>
              <a:ext uri="{FF2B5EF4-FFF2-40B4-BE49-F238E27FC236}">
                <a16:creationId xmlns:a16="http://schemas.microsoft.com/office/drawing/2014/main" id="{4D42804D-4C31-40BB-B214-79997CB9BA05}"/>
              </a:ext>
            </a:extLst>
          </p:cNvPr>
          <p:cNvSpPr/>
          <p:nvPr/>
        </p:nvSpPr>
        <p:spPr>
          <a:xfrm rot="10800000" flipV="1">
            <a:off x="462119" y="3096960"/>
            <a:ext cx="1047472" cy="45719"/>
          </a:xfrm>
          <a:prstGeom prst="rect">
            <a:avLst/>
          </a:prstGeom>
          <a:solidFill>
            <a:srgbClr val="142E54"/>
          </a:solidFill>
          <a:ln>
            <a:noFill/>
          </a:ln>
          <a:effectLst/>
        </p:spPr>
        <p:style>
          <a:lnRef idx="1">
            <a:schemeClr val="accent1"/>
          </a:lnRef>
          <a:fillRef idx="3">
            <a:schemeClr val="accent1"/>
          </a:fillRef>
          <a:effectRef idx="2">
            <a:schemeClr val="accent1"/>
          </a:effectRef>
          <a:fontRef idx="minor">
            <a:schemeClr val="lt1"/>
          </a:fontRef>
        </p:style>
        <p:txBody>
          <a:bodyPr lIns="182880" tIns="91440" rIns="91440" bIns="91440" rtlCol="0" anchor="ctr"/>
          <a:lstStyle/>
          <a:p>
            <a:pPr marL="548640">
              <a:spcBef>
                <a:spcPts val="600"/>
              </a:spcBef>
            </a:pPr>
            <a:endParaRPr lang="en" dirty="0">
              <a:solidFill>
                <a:srgbClr val="377A69"/>
              </a:solidFill>
              <a:latin typeface=""/>
            </a:endParaRPr>
          </a:p>
        </p:txBody>
      </p:sp>
    </p:spTree>
    <p:extLst>
      <p:ext uri="{BB962C8B-B14F-4D97-AF65-F5344CB8AC3E}">
        <p14:creationId xmlns:p14="http://schemas.microsoft.com/office/powerpoint/2010/main" val="2895192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219200"/>
            <a:ext cx="8229600" cy="3394472"/>
          </a:xfrm>
        </p:spPr>
        <p:txBody>
          <a:bodyPr>
            <a:normAutofit/>
          </a:bodyPr>
          <a:lstStyle/>
          <a:p>
            <a:r>
              <a:rPr lang="en-US" dirty="0"/>
              <a:t>Legislative branch agency</a:t>
            </a:r>
          </a:p>
          <a:p>
            <a:r>
              <a:rPr lang="en-US" dirty="0"/>
              <a:t>~30 full-time staff with experience working in federal and state government, health plans, research and policy firms</a:t>
            </a:r>
          </a:p>
          <a:p>
            <a:r>
              <a:rPr lang="en-US" dirty="0"/>
              <a:t>$9 million annual budget, including about $2.3 million for research and data analysis</a:t>
            </a:r>
          </a:p>
          <a:p>
            <a:r>
              <a:rPr lang="en-US" dirty="0"/>
              <a:t>Contract with private-sector and university-based firms for external research</a:t>
            </a:r>
          </a:p>
          <a:p>
            <a:r>
              <a:rPr lang="en-US" dirty="0"/>
              <a:t>Statutorily-mandated access to a variety of federal data sets</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7</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p:txBody>
          <a:bodyPr>
            <a:normAutofit/>
          </a:bodyPr>
          <a:lstStyle/>
          <a:p>
            <a:r>
              <a:rPr lang="en-US" dirty="0"/>
              <a:t>Institutional Parameters</a:t>
            </a:r>
          </a:p>
        </p:txBody>
      </p:sp>
    </p:spTree>
    <p:extLst>
      <p:ext uri="{BB962C8B-B14F-4D97-AF65-F5344CB8AC3E}">
        <p14:creationId xmlns:p14="http://schemas.microsoft.com/office/powerpoint/2010/main" val="39142546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2AECA8-1217-496F-BD73-5A9C53D617ED}"/>
              </a:ext>
            </a:extLst>
          </p:cNvPr>
          <p:cNvSpPr>
            <a:spLocks noGrp="1"/>
          </p:cNvSpPr>
          <p:nvPr>
            <p:ph type="ctrTitle"/>
          </p:nvPr>
        </p:nvSpPr>
        <p:spPr/>
        <p:txBody>
          <a:bodyPr/>
          <a:lstStyle/>
          <a:p>
            <a:r>
              <a:rPr lang="en-US" dirty="0"/>
              <a:t>Policy Process</a:t>
            </a:r>
          </a:p>
        </p:txBody>
      </p:sp>
      <p:sp>
        <p:nvSpPr>
          <p:cNvPr id="9" name="Subtitle 8">
            <a:extLst>
              <a:ext uri="{FF2B5EF4-FFF2-40B4-BE49-F238E27FC236}">
                <a16:creationId xmlns:a16="http://schemas.microsoft.com/office/drawing/2014/main" id="{5212D085-97F5-404C-A914-48E2B3657271}"/>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109600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FDEA478-F535-48B5-BF4C-9B1C2E880A6C}"/>
              </a:ext>
            </a:extLst>
          </p:cNvPr>
          <p:cNvSpPr>
            <a:spLocks noGrp="1"/>
          </p:cNvSpPr>
          <p:nvPr>
            <p:ph idx="1"/>
          </p:nvPr>
        </p:nvSpPr>
        <p:spPr>
          <a:xfrm>
            <a:off x="335470" y="1630837"/>
            <a:ext cx="8229600" cy="2982835"/>
          </a:xfrm>
        </p:spPr>
        <p:txBody>
          <a:bodyPr>
            <a:normAutofit/>
          </a:bodyPr>
          <a:lstStyle/>
          <a:p>
            <a:r>
              <a:rPr lang="en-US" dirty="0"/>
              <a:t>Non-partisan commission</a:t>
            </a:r>
          </a:p>
          <a:p>
            <a:r>
              <a:rPr lang="en-US" dirty="0"/>
              <a:t>Evidence-based research </a:t>
            </a:r>
          </a:p>
          <a:p>
            <a:r>
              <a:rPr lang="en-US" dirty="0"/>
              <a:t>Focused on Medicaid and CHIP policy, per our statutory authority</a:t>
            </a:r>
          </a:p>
          <a:p>
            <a:r>
              <a:rPr lang="en-US" dirty="0"/>
              <a:t>Weigh in where we have expertise</a:t>
            </a:r>
          </a:p>
        </p:txBody>
      </p:sp>
      <p:sp>
        <p:nvSpPr>
          <p:cNvPr id="4" name="Slide Number Placeholder 3">
            <a:extLst>
              <a:ext uri="{FF2B5EF4-FFF2-40B4-BE49-F238E27FC236}">
                <a16:creationId xmlns:a16="http://schemas.microsoft.com/office/drawing/2014/main" id="{CF6BD80E-CC2B-4EA4-8B96-1D310F78FE82}"/>
              </a:ext>
            </a:extLst>
          </p:cNvPr>
          <p:cNvSpPr>
            <a:spLocks noGrp="1"/>
          </p:cNvSpPr>
          <p:nvPr>
            <p:ph type="sldNum" sz="quarter" idx="4"/>
          </p:nvPr>
        </p:nvSpPr>
        <p:spPr>
          <a:xfrm>
            <a:off x="6835833" y="4767267"/>
            <a:ext cx="2133600" cy="273844"/>
          </a:xfrm>
        </p:spPr>
        <p:txBody>
          <a:bodyPr/>
          <a:lstStyle/>
          <a:p>
            <a:fld id="{E237A2EE-7A79-7D46-AE90-27E56A361758}" type="slidenum">
              <a:rPr lang="en-US" smtClean="0">
                <a:solidFill>
                  <a:schemeClr val="tx1"/>
                </a:solidFill>
              </a:rPr>
              <a:pPr/>
              <a:t>9</a:t>
            </a:fld>
            <a:endParaRPr lang="en-US" dirty="0">
              <a:solidFill>
                <a:schemeClr val="tx1"/>
              </a:solidFill>
            </a:endParaRPr>
          </a:p>
        </p:txBody>
      </p:sp>
      <p:sp>
        <p:nvSpPr>
          <p:cNvPr id="3" name="Title 2">
            <a:extLst>
              <a:ext uri="{FF2B5EF4-FFF2-40B4-BE49-F238E27FC236}">
                <a16:creationId xmlns:a16="http://schemas.microsoft.com/office/drawing/2014/main" id="{F6C57EF8-D9E6-4D9D-8AC9-014F5F061CAA}"/>
              </a:ext>
            </a:extLst>
          </p:cNvPr>
          <p:cNvSpPr>
            <a:spLocks noGrp="1"/>
          </p:cNvSpPr>
          <p:nvPr>
            <p:ph type="title"/>
          </p:nvPr>
        </p:nvSpPr>
        <p:spPr>
          <a:xfrm>
            <a:off x="281681" y="581713"/>
            <a:ext cx="8229600" cy="1049123"/>
          </a:xfrm>
        </p:spPr>
        <p:txBody>
          <a:bodyPr>
            <a:normAutofit/>
          </a:bodyPr>
          <a:lstStyle/>
          <a:p>
            <a:r>
              <a:rPr lang="en-US" dirty="0"/>
              <a:t>Our Policy Process is the Foundation of Our Reputation</a:t>
            </a:r>
          </a:p>
        </p:txBody>
      </p:sp>
    </p:spTree>
    <p:extLst>
      <p:ext uri="{BB962C8B-B14F-4D97-AF65-F5344CB8AC3E}">
        <p14:creationId xmlns:p14="http://schemas.microsoft.com/office/powerpoint/2010/main" val="1935087942"/>
      </p:ext>
    </p:extLst>
  </p:cSld>
  <p:clrMapOvr>
    <a:masterClrMapping/>
  </p:clrMapOvr>
</p:sld>
</file>

<file path=ppt/theme/theme1.xml><?xml version="1.0" encoding="utf-8"?>
<a:theme xmlns:a="http://schemas.openxmlformats.org/drawingml/2006/main" name="PowerPoint template revised 1 16 20">
  <a:themeElements>
    <a:clrScheme name="Custom 2">
      <a:dk1>
        <a:srgbClr val="000000"/>
      </a:dk1>
      <a:lt1>
        <a:srgbClr val="FFFFFF"/>
      </a:lt1>
      <a:dk2>
        <a:srgbClr val="65666C"/>
      </a:dk2>
      <a:lt2>
        <a:srgbClr val="FFFFFF"/>
      </a:lt2>
      <a:accent1>
        <a:srgbClr val="003461"/>
      </a:accent1>
      <a:accent2>
        <a:srgbClr val="B2C7D7"/>
      </a:accent2>
      <a:accent3>
        <a:srgbClr val="008170"/>
      </a:accent3>
      <a:accent4>
        <a:srgbClr val="608BA3"/>
      </a:accent4>
      <a:accent5>
        <a:srgbClr val="CEEFEA"/>
      </a:accent5>
      <a:accent6>
        <a:srgbClr val="40434B"/>
      </a:accent6>
      <a:hlink>
        <a:srgbClr val="175676"/>
      </a:hlink>
      <a:folHlink>
        <a:srgbClr val="17567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wrap="none" rtlCol="0">
        <a:normAutofit/>
      </a:bodyPr>
      <a:lstStyle>
        <a:defPPr algn="l">
          <a:defRPr dirty="0" smtClean="0">
            <a:latin typeface="+mj-lt"/>
            <a:ea typeface="Roboto Black" panose="02000000000000000000" pitchFamily="2" charset="0"/>
          </a:defRPr>
        </a:defPPr>
      </a:lstStyle>
    </a:txDef>
  </a:objectDefaults>
  <a:extraClrSchemeLst/>
  <a:extLst>
    <a:ext uri="{05A4C25C-085E-4340-85A3-A5531E510DB2}">
      <thm15:themeFamily xmlns:thm15="http://schemas.microsoft.com/office/thememl/2012/main" name="Presentation Title Goes Here with Subtitle Underneath" id="{82BEB54C-E03B-4A53-9F60-E8B6C4E783DD}" vid="{19DB551C-D955-4077-AAFA-A4820F2CF16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PowerPoint Presentation Template 08.23 (7)</Template>
  <TotalTime>4887</TotalTime>
  <Words>4525</Words>
  <Application>Microsoft Office PowerPoint</Application>
  <PresentationFormat>On-screen Show (16:9)</PresentationFormat>
  <Paragraphs>593</Paragraphs>
  <Slides>61</Slides>
  <Notes>61</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61</vt:i4>
      </vt:variant>
    </vt:vector>
  </HeadingPairs>
  <TitlesOfParts>
    <vt:vector size="75" baseType="lpstr">
      <vt:lpstr>Arial</vt:lpstr>
      <vt:lpstr>Baskerville Old Face</vt:lpstr>
      <vt:lpstr>Calibri</vt:lpstr>
      <vt:lpstr>Candara</vt:lpstr>
      <vt:lpstr>Century Gothic</vt:lpstr>
      <vt:lpstr>Cooper Black</vt:lpstr>
      <vt:lpstr>Courier New</vt:lpstr>
      <vt:lpstr>Frutiger LT Std 87 ExtraBlk Cn</vt:lpstr>
      <vt:lpstr>Roboto Black</vt:lpstr>
      <vt:lpstr>Roboto Regular</vt:lpstr>
      <vt:lpstr>Times New Roman</vt:lpstr>
      <vt:lpstr>Trebuchet MS</vt:lpstr>
      <vt:lpstr>Wingdings</vt:lpstr>
      <vt:lpstr>PowerPoint template revised 1 16 20</vt:lpstr>
      <vt:lpstr> New Commissioner Orientation</vt:lpstr>
      <vt:lpstr>Overview</vt:lpstr>
      <vt:lpstr>Statutory Authority</vt:lpstr>
      <vt:lpstr>Statutory Charges on Policy: Section 1900(b)</vt:lpstr>
      <vt:lpstr>Specific Topics: Section 1900(b)(2)</vt:lpstr>
      <vt:lpstr>Statutory Charges on Process: Section 1900(b)</vt:lpstr>
      <vt:lpstr>Institutional Parameters</vt:lpstr>
      <vt:lpstr>Policy Process</vt:lpstr>
      <vt:lpstr>Our Policy Process is the Foundation of Our Reputation</vt:lpstr>
      <vt:lpstr>Most MACPAC Work Follows the Same Path</vt:lpstr>
      <vt:lpstr>Most MACPAC Work Follows the Same Path, cont.</vt:lpstr>
      <vt:lpstr>MACPAC Can Influence Policy in Many Ways</vt:lpstr>
      <vt:lpstr>MACPAC Can Influence Policy in Many Ways</vt:lpstr>
      <vt:lpstr>MACPAC Generates Research and Policy Ideas from Many Sources</vt:lpstr>
      <vt:lpstr>MACPAC Generates Ideas from Many Sources, cont. </vt:lpstr>
      <vt:lpstr>Issues are Framed as Policy Questions to Support Analysis</vt:lpstr>
      <vt:lpstr>Issues are Framed as Policy Questions to Support Analysis, cont.</vt:lpstr>
      <vt:lpstr>Policy Question Examples</vt:lpstr>
      <vt:lpstr>MACPAC Collects Many Kinds of Evidence to Inform Policy</vt:lpstr>
      <vt:lpstr>MACPAC Collects Many Kinds of Evidence to Inform Policy, cont.</vt:lpstr>
      <vt:lpstr>Public Meetings are an Opportunity to Provide Policy Direction</vt:lpstr>
      <vt:lpstr>Public Meetings are an Opportunity to Provide Policy Direction, cont.</vt:lpstr>
      <vt:lpstr>Sometimes Evidence Does Not Support a Decision or Find a Problem</vt:lpstr>
      <vt:lpstr>Sometimes Evidence Does Not Support Policy Options or Find a Problem, cont.</vt:lpstr>
      <vt:lpstr>If Findings Suggest a Need for Action, Commission Looks at Options</vt:lpstr>
      <vt:lpstr>If Findings Suggest a Need for Action, Commission Looks at Options, cont.</vt:lpstr>
      <vt:lpstr>MACPAC Can Consider Many Types of Policy Levers</vt:lpstr>
      <vt:lpstr>MACPAC Can Consider Many Types of Policy Levers, cont.</vt:lpstr>
      <vt:lpstr>Recommendations Should be Specific and Actionable</vt:lpstr>
      <vt:lpstr>Recommendations Should be Specific and Actionable, cont.</vt:lpstr>
      <vt:lpstr>Examples of Recommendations</vt:lpstr>
      <vt:lpstr>Conclusions and Directional Statements</vt:lpstr>
      <vt:lpstr>Challenges to Making Recommendations</vt:lpstr>
      <vt:lpstr>Strategic Plan </vt:lpstr>
      <vt:lpstr>Strategic Plan Informs Analytic Plan</vt:lpstr>
      <vt:lpstr>Strategic Priorities for 2024-2026</vt:lpstr>
      <vt:lpstr>Strategic Priorities for 2024-2026, cont.</vt:lpstr>
      <vt:lpstr>Analytic Plan </vt:lpstr>
      <vt:lpstr>Analytic Plan Includes a Mix of Projects</vt:lpstr>
      <vt:lpstr>MACPAC Analytic Cycle: Commissioner Perspective </vt:lpstr>
      <vt:lpstr>MACPAC Analytic Cycle: Staff Perspective </vt:lpstr>
      <vt:lpstr>Example of Work Completed in One Cycle: Participation in Medicare Savings Programs</vt:lpstr>
      <vt:lpstr>Example of Work Conducted over Two Cycles: Maternal Health (Year 1)</vt:lpstr>
      <vt:lpstr>Example of Work Conducted over Two Cycles: Maternal Health (Year 2)</vt:lpstr>
      <vt:lpstr>Monitoring Activities</vt:lpstr>
      <vt:lpstr>Other Commission Activities</vt:lpstr>
      <vt:lpstr>Your Role as a Commissioner</vt:lpstr>
      <vt:lpstr>Preparing for Commission Meetings</vt:lpstr>
      <vt:lpstr>Preparing for Commission Meetings, cont.</vt:lpstr>
      <vt:lpstr>What Happens at Commission Meetings</vt:lpstr>
      <vt:lpstr>Conflict of Interest</vt:lpstr>
      <vt:lpstr>Providing Constructive Feedback to Staff</vt:lpstr>
      <vt:lpstr>Commissioners Should…</vt:lpstr>
      <vt:lpstr>Commissioners Should Avoid…</vt:lpstr>
      <vt:lpstr>Comments and Advice from Former Commissioners</vt:lpstr>
      <vt:lpstr>More Comments and Advice</vt:lpstr>
      <vt:lpstr>External Relations</vt:lpstr>
      <vt:lpstr>Resources for Catching Up</vt:lpstr>
      <vt:lpstr>Key Contacts</vt:lpstr>
      <vt:lpstr>Questions?</vt:lpstr>
      <vt:lpstr>New Commissioner Orientation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Goes Here with Subtitle Underneath</dc:title>
  <dc:creator>Kirstin Blom</dc:creator>
  <cp:lastModifiedBy>Caroline Broder</cp:lastModifiedBy>
  <cp:revision>122</cp:revision>
  <cp:lastPrinted>2014-12-05T14:27:55Z</cp:lastPrinted>
  <dcterms:created xsi:type="dcterms:W3CDTF">2024-01-23T20:45:41Z</dcterms:created>
  <dcterms:modified xsi:type="dcterms:W3CDTF">2024-05-29T14:54:02Z</dcterms:modified>
</cp:coreProperties>
</file>