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13" r:id="rId2"/>
    <p:sldId id="332" r:id="rId3"/>
    <p:sldId id="314" r:id="rId4"/>
    <p:sldId id="315" r:id="rId5"/>
    <p:sldId id="331" r:id="rId6"/>
    <p:sldId id="316" r:id="rId7"/>
    <p:sldId id="334" r:id="rId8"/>
    <p:sldId id="318" r:id="rId9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5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Zettle" initials="AZ" lastIdx="0" clrIdx="0">
    <p:extLst>
      <p:ext uri="{19B8F6BF-5375-455C-9EA6-DF929625EA0E}">
        <p15:presenceInfo xmlns:p15="http://schemas.microsoft.com/office/powerpoint/2012/main" userId="S-1-5-21-3485863069-124748819-3185306422-11616" providerId="AD"/>
      </p:ext>
    </p:extLst>
  </p:cmAuthor>
  <p:cmAuthor id="2" name="Chris Park" initials="CP" lastIdx="6" clrIdx="1">
    <p:extLst>
      <p:ext uri="{19B8F6BF-5375-455C-9EA6-DF929625EA0E}">
        <p15:presenceInfo xmlns:p15="http://schemas.microsoft.com/office/powerpoint/2012/main" userId="S-1-5-21-3485863069-124748819-3185306422-2145" providerId="AD"/>
      </p:ext>
    </p:extLst>
  </p:cmAuthor>
  <p:cmAuthor id="3" name="Caroline Broder" initials="CB" lastIdx="2" clrIdx="2">
    <p:extLst>
      <p:ext uri="{19B8F6BF-5375-455C-9EA6-DF929625EA0E}">
        <p15:presenceInfo xmlns:p15="http://schemas.microsoft.com/office/powerpoint/2012/main" userId="S-1-5-21-3485863069-124748819-3185306422-71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2060"/>
    <a:srgbClr val="175676"/>
    <a:srgbClr val="003461"/>
    <a:srgbClr val="31333A"/>
    <a:srgbClr val="F5F5F6"/>
    <a:srgbClr val="40434B"/>
    <a:srgbClr val="008170"/>
    <a:srgbClr val="98999D"/>
    <a:srgbClr val="D1D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76706" autoAdjust="0"/>
  </p:normalViewPr>
  <p:slideViewPr>
    <p:cSldViewPr snapToGrid="0" snapToObjects="1">
      <p:cViewPr varScale="1">
        <p:scale>
          <a:sx n="128" d="100"/>
          <a:sy n="128" d="100"/>
        </p:scale>
        <p:origin x="91" y="149"/>
      </p:cViewPr>
      <p:guideLst>
        <p:guide orient="horz" pos="1620"/>
        <p:guide pos="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916" y="5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123952-6937-42BA-A147-F7825C7E298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0862597-1D03-4B1D-8149-DE0D44A73FBA}">
      <dgm:prSet phldrT="[Text]"/>
      <dgm:spPr/>
      <dgm:t>
        <a:bodyPr/>
        <a:lstStyle/>
        <a:p>
          <a:r>
            <a:rPr lang="en-US" dirty="0"/>
            <a:t>7/1: soft launch</a:t>
          </a:r>
        </a:p>
      </dgm:t>
    </dgm:pt>
    <dgm:pt modelId="{A7C339B8-B2F3-471B-86B3-7DBF1E361736}" type="parTrans" cxnId="{A6A87F1F-0730-4403-A17F-187296B1E1A7}">
      <dgm:prSet/>
      <dgm:spPr/>
      <dgm:t>
        <a:bodyPr/>
        <a:lstStyle/>
        <a:p>
          <a:endParaRPr lang="en-US"/>
        </a:p>
      </dgm:t>
    </dgm:pt>
    <dgm:pt modelId="{020B3924-CF63-47FD-A068-DC37B356E5E9}" type="sibTrans" cxnId="{A6A87F1F-0730-4403-A17F-187296B1E1A7}">
      <dgm:prSet/>
      <dgm:spPr/>
      <dgm:t>
        <a:bodyPr/>
        <a:lstStyle/>
        <a:p>
          <a:endParaRPr lang="en-US"/>
        </a:p>
      </dgm:t>
    </dgm:pt>
    <dgm:pt modelId="{8EEC421A-F4B5-4F9B-B801-5B8C5154D681}">
      <dgm:prSet phldrT="[Text]"/>
      <dgm:spPr/>
      <dgm:t>
        <a:bodyPr/>
        <a:lstStyle/>
        <a:p>
          <a:r>
            <a:rPr lang="en-US" dirty="0"/>
            <a:t>7/2-7/10: additional testing, updates</a:t>
          </a:r>
        </a:p>
      </dgm:t>
    </dgm:pt>
    <dgm:pt modelId="{EC75AE45-0887-4602-AE2F-15459A8EFF27}" type="parTrans" cxnId="{ACE513A9-5A3F-4C70-811F-C61C00FE74EB}">
      <dgm:prSet/>
      <dgm:spPr/>
      <dgm:t>
        <a:bodyPr/>
        <a:lstStyle/>
        <a:p>
          <a:endParaRPr lang="en-US"/>
        </a:p>
      </dgm:t>
    </dgm:pt>
    <dgm:pt modelId="{F37C8058-B429-4C65-A4B6-605AE838908A}" type="sibTrans" cxnId="{ACE513A9-5A3F-4C70-811F-C61C00FE74EB}">
      <dgm:prSet/>
      <dgm:spPr/>
      <dgm:t>
        <a:bodyPr/>
        <a:lstStyle/>
        <a:p>
          <a:endParaRPr lang="en-US"/>
        </a:p>
      </dgm:t>
    </dgm:pt>
    <dgm:pt modelId="{EF85F074-7B71-460C-80D4-BC9B05CFD972}">
      <dgm:prSet phldrT="[Text]"/>
      <dgm:spPr/>
      <dgm:t>
        <a:bodyPr/>
        <a:lstStyle/>
        <a:p>
          <a:r>
            <a:rPr lang="en-US" dirty="0"/>
            <a:t>7/11: External promotion</a:t>
          </a:r>
        </a:p>
      </dgm:t>
    </dgm:pt>
    <dgm:pt modelId="{35BD30FE-62C8-4577-9F31-E82962AF1FE0}" type="parTrans" cxnId="{90B9A867-D4EB-4A51-89C8-77F8C116E381}">
      <dgm:prSet/>
      <dgm:spPr/>
      <dgm:t>
        <a:bodyPr/>
        <a:lstStyle/>
        <a:p>
          <a:endParaRPr lang="en-US"/>
        </a:p>
      </dgm:t>
    </dgm:pt>
    <dgm:pt modelId="{194A84FE-A02D-4A8C-BCF7-FC802285CF87}" type="sibTrans" cxnId="{90B9A867-D4EB-4A51-89C8-77F8C116E381}">
      <dgm:prSet/>
      <dgm:spPr/>
      <dgm:t>
        <a:bodyPr/>
        <a:lstStyle/>
        <a:p>
          <a:endParaRPr lang="en-US"/>
        </a:p>
      </dgm:t>
    </dgm:pt>
    <dgm:pt modelId="{C670E6DB-662E-48DC-B795-C5D768FFEA2D}" type="pres">
      <dgm:prSet presAssocID="{8D123952-6937-42BA-A147-F7825C7E298D}" presName="CompostProcess" presStyleCnt="0">
        <dgm:presLayoutVars>
          <dgm:dir/>
          <dgm:resizeHandles val="exact"/>
        </dgm:presLayoutVars>
      </dgm:prSet>
      <dgm:spPr/>
    </dgm:pt>
    <dgm:pt modelId="{9FE8E573-D3C5-485F-AC9E-231B51A2D802}" type="pres">
      <dgm:prSet presAssocID="{8D123952-6937-42BA-A147-F7825C7E298D}" presName="arrow" presStyleLbl="bgShp" presStyleIdx="0" presStyleCnt="1"/>
      <dgm:spPr/>
    </dgm:pt>
    <dgm:pt modelId="{6260063B-4C44-4068-995D-BC35471B3570}" type="pres">
      <dgm:prSet presAssocID="{8D123952-6937-42BA-A147-F7825C7E298D}" presName="linearProcess" presStyleCnt="0"/>
      <dgm:spPr/>
    </dgm:pt>
    <dgm:pt modelId="{A60D15ED-F609-4250-BB49-AF4D52F94541}" type="pres">
      <dgm:prSet presAssocID="{C0862597-1D03-4B1D-8149-DE0D44A73FBA}" presName="textNode" presStyleLbl="node1" presStyleIdx="0" presStyleCnt="3">
        <dgm:presLayoutVars>
          <dgm:bulletEnabled val="1"/>
        </dgm:presLayoutVars>
      </dgm:prSet>
      <dgm:spPr/>
    </dgm:pt>
    <dgm:pt modelId="{DA6707AB-E507-43D0-B995-9D560611F556}" type="pres">
      <dgm:prSet presAssocID="{020B3924-CF63-47FD-A068-DC37B356E5E9}" presName="sibTrans" presStyleCnt="0"/>
      <dgm:spPr/>
    </dgm:pt>
    <dgm:pt modelId="{0053426C-6168-41C9-814A-CB7E1F001AEB}" type="pres">
      <dgm:prSet presAssocID="{8EEC421A-F4B5-4F9B-B801-5B8C5154D681}" presName="textNode" presStyleLbl="node1" presStyleIdx="1" presStyleCnt="3">
        <dgm:presLayoutVars>
          <dgm:bulletEnabled val="1"/>
        </dgm:presLayoutVars>
      </dgm:prSet>
      <dgm:spPr/>
    </dgm:pt>
    <dgm:pt modelId="{CA488C77-CAB1-4774-B56B-4D0C90814D5E}" type="pres">
      <dgm:prSet presAssocID="{F37C8058-B429-4C65-A4B6-605AE838908A}" presName="sibTrans" presStyleCnt="0"/>
      <dgm:spPr/>
    </dgm:pt>
    <dgm:pt modelId="{90E92AE1-F297-44C1-B322-BDDC8465F7BC}" type="pres">
      <dgm:prSet presAssocID="{EF85F074-7B71-460C-80D4-BC9B05CFD972}" presName="textNode" presStyleLbl="node1" presStyleIdx="2" presStyleCnt="3" custLinFactNeighborX="-31030" custLinFactNeighborY="-2344">
        <dgm:presLayoutVars>
          <dgm:bulletEnabled val="1"/>
        </dgm:presLayoutVars>
      </dgm:prSet>
      <dgm:spPr/>
    </dgm:pt>
  </dgm:ptLst>
  <dgm:cxnLst>
    <dgm:cxn modelId="{FB76E400-E4AA-4758-98CC-E093083C755F}" type="presOf" srcId="{EF85F074-7B71-460C-80D4-BC9B05CFD972}" destId="{90E92AE1-F297-44C1-B322-BDDC8465F7BC}" srcOrd="0" destOrd="0" presId="urn:microsoft.com/office/officeart/2005/8/layout/hProcess9"/>
    <dgm:cxn modelId="{A6A87F1F-0730-4403-A17F-187296B1E1A7}" srcId="{8D123952-6937-42BA-A147-F7825C7E298D}" destId="{C0862597-1D03-4B1D-8149-DE0D44A73FBA}" srcOrd="0" destOrd="0" parTransId="{A7C339B8-B2F3-471B-86B3-7DBF1E361736}" sibTransId="{020B3924-CF63-47FD-A068-DC37B356E5E9}"/>
    <dgm:cxn modelId="{4FB44F67-72F9-4FDE-89DC-EAC897D4DD2E}" type="presOf" srcId="{8D123952-6937-42BA-A147-F7825C7E298D}" destId="{C670E6DB-662E-48DC-B795-C5D768FFEA2D}" srcOrd="0" destOrd="0" presId="urn:microsoft.com/office/officeart/2005/8/layout/hProcess9"/>
    <dgm:cxn modelId="{90B9A867-D4EB-4A51-89C8-77F8C116E381}" srcId="{8D123952-6937-42BA-A147-F7825C7E298D}" destId="{EF85F074-7B71-460C-80D4-BC9B05CFD972}" srcOrd="2" destOrd="0" parTransId="{35BD30FE-62C8-4577-9F31-E82962AF1FE0}" sibTransId="{194A84FE-A02D-4A8C-BCF7-FC802285CF87}"/>
    <dgm:cxn modelId="{1B8CA691-3E53-40EA-B588-35A73B6C84AE}" type="presOf" srcId="{8EEC421A-F4B5-4F9B-B801-5B8C5154D681}" destId="{0053426C-6168-41C9-814A-CB7E1F001AEB}" srcOrd="0" destOrd="0" presId="urn:microsoft.com/office/officeart/2005/8/layout/hProcess9"/>
    <dgm:cxn modelId="{ACE513A9-5A3F-4C70-811F-C61C00FE74EB}" srcId="{8D123952-6937-42BA-A147-F7825C7E298D}" destId="{8EEC421A-F4B5-4F9B-B801-5B8C5154D681}" srcOrd="1" destOrd="0" parTransId="{EC75AE45-0887-4602-AE2F-15459A8EFF27}" sibTransId="{F37C8058-B429-4C65-A4B6-605AE838908A}"/>
    <dgm:cxn modelId="{13A021B8-D512-4E91-BE66-4D50056A4B58}" type="presOf" srcId="{C0862597-1D03-4B1D-8149-DE0D44A73FBA}" destId="{A60D15ED-F609-4250-BB49-AF4D52F94541}" srcOrd="0" destOrd="0" presId="urn:microsoft.com/office/officeart/2005/8/layout/hProcess9"/>
    <dgm:cxn modelId="{54C2DA43-FCF0-404A-953D-F58EBEC2006D}" type="presParOf" srcId="{C670E6DB-662E-48DC-B795-C5D768FFEA2D}" destId="{9FE8E573-D3C5-485F-AC9E-231B51A2D802}" srcOrd="0" destOrd="0" presId="urn:microsoft.com/office/officeart/2005/8/layout/hProcess9"/>
    <dgm:cxn modelId="{334A4FCF-543B-46F6-B73B-9D95734B0CD7}" type="presParOf" srcId="{C670E6DB-662E-48DC-B795-C5D768FFEA2D}" destId="{6260063B-4C44-4068-995D-BC35471B3570}" srcOrd="1" destOrd="0" presId="urn:microsoft.com/office/officeart/2005/8/layout/hProcess9"/>
    <dgm:cxn modelId="{D45907C2-3324-41A6-9439-6DD01165665F}" type="presParOf" srcId="{6260063B-4C44-4068-995D-BC35471B3570}" destId="{A60D15ED-F609-4250-BB49-AF4D52F94541}" srcOrd="0" destOrd="0" presId="urn:microsoft.com/office/officeart/2005/8/layout/hProcess9"/>
    <dgm:cxn modelId="{D7D1B3BD-1A5A-4DCF-B770-364F18C80F2B}" type="presParOf" srcId="{6260063B-4C44-4068-995D-BC35471B3570}" destId="{DA6707AB-E507-43D0-B995-9D560611F556}" srcOrd="1" destOrd="0" presId="urn:microsoft.com/office/officeart/2005/8/layout/hProcess9"/>
    <dgm:cxn modelId="{57493538-63A1-4814-AAF4-155A2FF3D044}" type="presParOf" srcId="{6260063B-4C44-4068-995D-BC35471B3570}" destId="{0053426C-6168-41C9-814A-CB7E1F001AEB}" srcOrd="2" destOrd="0" presId="urn:microsoft.com/office/officeart/2005/8/layout/hProcess9"/>
    <dgm:cxn modelId="{45E15592-A608-4DBD-8382-C0DDF116EEFF}" type="presParOf" srcId="{6260063B-4C44-4068-995D-BC35471B3570}" destId="{CA488C77-CAB1-4774-B56B-4D0C90814D5E}" srcOrd="3" destOrd="0" presId="urn:microsoft.com/office/officeart/2005/8/layout/hProcess9"/>
    <dgm:cxn modelId="{AA8FCC2A-D2D2-4FE0-BEB6-64C8806CFEDE}" type="presParOf" srcId="{6260063B-4C44-4068-995D-BC35471B3570}" destId="{90E92AE1-F297-44C1-B322-BDDC8465F7BC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E8E573-D3C5-485F-AC9E-231B51A2D802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0D15ED-F609-4250-BB49-AF4D52F94541}">
      <dsp:nvSpPr>
        <dsp:cNvPr id="0" name=""/>
        <dsp:cNvSpPr/>
      </dsp:nvSpPr>
      <dsp:spPr>
        <a:xfrm>
          <a:off x="206573" y="1219199"/>
          <a:ext cx="182880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7/1: soft launch</a:t>
          </a:r>
        </a:p>
      </dsp:txBody>
      <dsp:txXfrm>
        <a:off x="285928" y="1298554"/>
        <a:ext cx="1670090" cy="1466890"/>
      </dsp:txXfrm>
    </dsp:sp>
    <dsp:sp modelId="{0053426C-6168-41C9-814A-CB7E1F001AEB}">
      <dsp:nvSpPr>
        <dsp:cNvPr id="0" name=""/>
        <dsp:cNvSpPr/>
      </dsp:nvSpPr>
      <dsp:spPr>
        <a:xfrm>
          <a:off x="2133600" y="1219199"/>
          <a:ext cx="182880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7/2-7/10: additional testing, updates</a:t>
          </a:r>
        </a:p>
      </dsp:txBody>
      <dsp:txXfrm>
        <a:off x="2212955" y="1298554"/>
        <a:ext cx="1670090" cy="1466890"/>
      </dsp:txXfrm>
    </dsp:sp>
    <dsp:sp modelId="{90E92AE1-F297-44C1-B322-BDDC8465F7BC}">
      <dsp:nvSpPr>
        <dsp:cNvPr id="0" name=""/>
        <dsp:cNvSpPr/>
      </dsp:nvSpPr>
      <dsp:spPr>
        <a:xfrm>
          <a:off x="4030146" y="1181095"/>
          <a:ext cx="182880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7/11: External promotion</a:t>
          </a:r>
        </a:p>
      </dsp:txBody>
      <dsp:txXfrm>
        <a:off x="4109501" y="1260450"/>
        <a:ext cx="1670090" cy="14668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>
              <a:defRPr sz="1200"/>
            </a:lvl1pPr>
          </a:lstStyle>
          <a:p>
            <a:fld id="{D1403816-A8A4-A641-8D89-F95FCC5FCA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1928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6" tIns="46588" rIns="93176" bIns="4658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3176" tIns="46588" rIns="93176" bIns="4658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6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 anchor="b"/>
          <a:lstStyle>
            <a:lvl1pPr algn="r">
              <a:defRPr sz="1200"/>
            </a:lvl1pPr>
          </a:lstStyle>
          <a:p>
            <a:fld id="{1C6DB9A3-8929-524D-827B-6423D01948C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6" tIns="46588" rIns="93176" bIns="46588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16972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Presentation Title: Title Case, Arial Bold, 40pt, dark blue (can be smaller for long titles)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Subtitle: Sentence Case, Arial, 20pt, black – may need to manually adjust position up or down depending on how many lines of text the Presentation Title is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Author’s Name: Arial, 20pt, black – divider line position should be above the Authors and can be manually adjusted if needed.</a:t>
            </a:r>
          </a:p>
          <a:p>
            <a:endParaRPr lang="en-US" dirty="0"/>
          </a:p>
          <a:p>
            <a:r>
              <a:rPr lang="en-US" dirty="0"/>
              <a:t>Handouts</a:t>
            </a:r>
            <a:r>
              <a:rPr lang="en-US" baseline="0" dirty="0"/>
              <a:t> provided in 508 compliant format for </a:t>
            </a:r>
            <a:r>
              <a:rPr lang="en-US" dirty="0"/>
              <a:t>a PowerPoint presentation must be printed in outline view.</a:t>
            </a:r>
            <a:endParaRPr lang="en-US" baseline="0" dirty="0">
              <a:solidFill>
                <a:srgbClr val="FF0000"/>
              </a:solidFill>
            </a:endParaRPr>
          </a:p>
          <a:p>
            <a:endParaRPr lang="en-US" baseline="0" dirty="0">
              <a:solidFill>
                <a:srgbClr val="FF0000"/>
              </a:solidFill>
            </a:endParaRPr>
          </a:p>
          <a:p>
            <a:r>
              <a:rPr lang="en-US" baseline="0" dirty="0">
                <a:solidFill>
                  <a:srgbClr val="FF0000"/>
                </a:solidFill>
              </a:rPr>
              <a:t>Select File Tab &gt; Save and Send &gt; Create Handouts</a:t>
            </a:r>
          </a:p>
          <a:p>
            <a:endParaRPr lang="en-US" baseline="0" dirty="0">
              <a:solidFill>
                <a:srgbClr val="FF0000"/>
              </a:solidFill>
            </a:endParaRPr>
          </a:p>
          <a:p>
            <a:r>
              <a:rPr lang="en-US" baseline="0" dirty="0">
                <a:solidFill>
                  <a:srgbClr val="FF0000"/>
                </a:solidFill>
              </a:rPr>
              <a:t>There are several options to choose from―selecting “Outline Only” saves just the text from the slides.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357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Paragraph Text: Arial, 20pt,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962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Paragraph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806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Subtitle Text: Arial Bold, 24pt, green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584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Paragraph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Numbered List Text: Arial, 20pt, black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736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Slide Title: Title Case, Arial Bold, 30pt,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Subtitle Text: Arial Bold, 24pt, green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1 Text: Arial, 20pt,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2 Text: Arial, 16pt,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Bullet Level 3 Text: Arial, 16pt, black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>
              <a:latin typeface="Roboto Regular"/>
              <a:cs typeface="Roboto Regular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621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0">
              <a:defRPr/>
            </a:pPr>
            <a:r>
              <a:rPr lang="en-US" dirty="0">
                <a:latin typeface="Roboto Regular"/>
                <a:cs typeface="Roboto Regular"/>
              </a:rPr>
              <a:t>Title</a:t>
            </a:r>
            <a:r>
              <a:rPr lang="en-US" baseline="0" dirty="0">
                <a:latin typeface="Roboto Regular"/>
                <a:cs typeface="Roboto Regular"/>
              </a:rPr>
              <a:t>: Title Case, Arial, 24pt,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Table contents: Arial, 12pt or larger, black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Header: Arial Bold, 9pt, 75% dark gray (101/102/108)</a:t>
            </a:r>
          </a:p>
          <a:p>
            <a:pPr marL="0" marR="0" lvl="0" indent="0" algn="l" defTabSz="4658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>
                <a:latin typeface="Roboto Regular"/>
                <a:cs typeface="Roboto Regular"/>
              </a:rPr>
              <a:t>Notes/Source Body: Arial, 9pt, 75% dark gray (101/102/108)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1: 100% gray fill (RGB 64/67/75);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2: (default for table with one header): 100% green fill (RGB 64/67/75), font: Arial Bold, color: white 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Header 3: 10% gray fill (RGB 236/235/237), </a:t>
            </a:r>
            <a:r>
              <a:rPr lang="en-US" dirty="0">
                <a:latin typeface="Roboto Regular"/>
                <a:cs typeface="Roboto Regular"/>
              </a:rPr>
              <a:t>font: </a:t>
            </a:r>
            <a:r>
              <a:rPr lang="en-US" baseline="0" dirty="0">
                <a:latin typeface="Roboto Regular"/>
                <a:cs typeface="Roboto Regular"/>
              </a:rPr>
              <a:t>Arial Bold, color: dark blue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Default alternating shaded rows below header: 10% gray (RGB 236/235/237)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Additional shaded rows below header (e.g., for totals): 25% gray (RGB 203/208/210)</a:t>
            </a: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Gridlines around all table cells: 25% gray (RGB 203/208/210)</a:t>
            </a:r>
          </a:p>
          <a:p>
            <a:pPr defTabSz="465880">
              <a:defRPr/>
            </a:pPr>
            <a:endParaRPr lang="en-US" baseline="0" dirty="0">
              <a:latin typeface="Roboto Regular"/>
              <a:cs typeface="Roboto Regular"/>
            </a:endParaRPr>
          </a:p>
          <a:p>
            <a:pPr defTabSz="465880">
              <a:defRPr/>
            </a:pPr>
            <a:r>
              <a:rPr lang="en-US" baseline="0" dirty="0">
                <a:latin typeface="Roboto Regular"/>
                <a:cs typeface="Roboto Regular"/>
              </a:rPr>
              <a:t>Mandatory 508 Compliant Alt Text: Right click on the perimeter of your chart &gt; Format Shape &gt; Alt Text &gt; Replace sample “title” and “description” with appropriate text for a screen reader.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DB9A3-8929-524D-827B-6423D01948C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412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8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ctrTitle"/>
          </p:nvPr>
        </p:nvSpPr>
        <p:spPr>
          <a:xfrm>
            <a:off x="293799" y="941817"/>
            <a:ext cx="7772400" cy="120268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4000">
                <a:solidFill>
                  <a:srgbClr val="00346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01750" y="2217375"/>
            <a:ext cx="7772400" cy="6165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i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1027" y="3197832"/>
            <a:ext cx="7062788" cy="6913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Authors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07" y="4039883"/>
            <a:ext cx="2276681" cy="591300"/>
          </a:xfrm>
          <a:prstGeom prst="rect">
            <a:avLst/>
          </a:prstGeom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35D29EB-9AB7-4546-86FF-2814306D67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8331" y="59510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Month XX, 2023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A339D0B-B379-4A09-8527-282DB9BD40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9144000" cy="4953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1C6B9734-F4D4-4FD0-9EDF-BCC0C29906B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83384" y="4293436"/>
            <a:ext cx="1581531" cy="377986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E0286387-3D1D-400A-81B9-51123EA0F969}"/>
              </a:ext>
            </a:extLst>
          </p:cNvPr>
          <p:cNvSpPr txBox="1">
            <a:spLocks/>
          </p:cNvSpPr>
          <p:nvPr userDrawn="1"/>
        </p:nvSpPr>
        <p:spPr>
          <a:xfrm>
            <a:off x="361027" y="4681758"/>
            <a:ext cx="4781238" cy="3469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008170"/>
              </a:buClr>
              <a:buFont typeface="Arial"/>
              <a:buNone/>
              <a:defRPr sz="2000" i="1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Clr>
                <a:srgbClr val="31333A"/>
              </a:buClr>
              <a:buFont typeface="Arial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Clr>
                <a:srgbClr val="5CA1BE"/>
              </a:buClr>
              <a:buFont typeface="Arial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Clr>
                <a:srgbClr val="008170"/>
              </a:buClr>
              <a:buFont typeface="Arial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Clr>
                <a:srgbClr val="02254E"/>
              </a:buClr>
              <a:buFont typeface="Courier New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i="0" dirty="0"/>
              <a:t>Medicaid and CHIP Payment and Access Commission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739B77-15D7-42FC-B0D0-F5D20281263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59216" y="4721291"/>
            <a:ext cx="1579984" cy="21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143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+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5DC321B-E5E6-4474-9961-3E6E7A8F3ACA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9B50D0A3-EB1A-4E7E-82DA-E923C26128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90A5D7E4-A4F6-4056-96C6-1F354642A1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FF59D904-E224-4224-8E9A-BB76C0C89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501509C-AB48-44C2-97DB-8290E6109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5120" y="1096539"/>
            <a:ext cx="3803404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rgbClr val="00817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24B20249-43DE-47F1-8549-7D5A575B7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5120" y="1584200"/>
            <a:ext cx="3803404" cy="331627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C3DFA0A-D5BF-48D8-B99E-825A83D7B52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4173182" y="1098100"/>
            <a:ext cx="3803404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rgbClr val="00817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967CD52-B6E1-4415-AE46-7344AD9EC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8D4773AE-E9B5-42F3-AE25-38ACE6E579B3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4170194" y="1581647"/>
            <a:ext cx="3803404" cy="331627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1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watermar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" y="438299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070" y="1597828"/>
            <a:ext cx="7772400" cy="641141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070" y="2257433"/>
            <a:ext cx="7772400" cy="6165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i="1">
                <a:solidFill>
                  <a:srgbClr val="F2F2F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618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056" y="1167314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buClr>
                <a:srgbClr val="31333A"/>
              </a:buClr>
              <a:defRPr>
                <a:solidFill>
                  <a:schemeClr val="tx1"/>
                </a:solidFill>
              </a:defRPr>
            </a:lvl2pPr>
            <a:lvl3pPr>
              <a:buClrTx/>
              <a:defRPr>
                <a:solidFill>
                  <a:schemeClr val="tx1"/>
                </a:solidFill>
              </a:defRPr>
            </a:lvl3pPr>
            <a:lvl4pPr>
              <a:buClrTx/>
              <a:defRPr>
                <a:solidFill>
                  <a:schemeClr val="tx1"/>
                </a:solidFill>
              </a:defRPr>
            </a:lvl4pPr>
            <a:lvl5pPr>
              <a:buClr>
                <a:srgbClr val="02254E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2F099F3-CE34-4330-815F-57E7992EC1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17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verview with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534F0A9A-C9BC-4F63-84F7-0F8FF3E1F0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64525" y="538167"/>
            <a:ext cx="4229100" cy="4229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056" y="1167313"/>
            <a:ext cx="5268754" cy="359995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buClr>
                <a:srgbClr val="31333A"/>
              </a:buClr>
              <a:defRPr/>
            </a:lvl2pPr>
            <a:lvl3pPr>
              <a:buClrTx/>
              <a:defRPr/>
            </a:lvl3pPr>
            <a:lvl4pPr>
              <a:buClrTx/>
              <a:defRPr>
                <a:solidFill>
                  <a:schemeClr val="tx1"/>
                </a:solidFill>
              </a:defRPr>
            </a:lvl4pPr>
            <a:lvl5pPr>
              <a:buClr>
                <a:srgbClr val="02254E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0BB0D9F-0699-4C67-BBD2-CF8F686BF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857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igure 24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626470-3030-42B7-85DE-F7847EC4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38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Figure 20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D3B5347-FD42-47BB-BE2A-FF86FAE0F897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54832E-AD5F-4B5D-9030-B6A146EEF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CA94708-AF6E-42C7-B828-FE3B53A54B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5094154-4E97-4779-BFB8-E29B8AB20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231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7AE3584-C792-4629-94AB-7785E6060DFB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A0F4DB55-E3A2-4531-86BF-C36D602C73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99044C43-7042-4843-A417-08F93FF140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1D251503-7298-4575-8DF6-4EFA55FDA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728291-2915-44D1-8DFC-E3A17EE411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B2E677-6B7B-4D41-B67C-441E6032E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6515" y="1124807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980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6515" y="1124807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7515" y="1124807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>
                <a:solidFill>
                  <a:srgbClr val="000000"/>
                </a:solidFill>
              </a:defRPr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4CC2088-F965-4063-833D-2757DE1411D8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B4F4C6DE-9D41-4438-A86D-6B94F5F4AB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0C9FC061-1454-4898-9733-831137748FD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17A23392-4964-415E-922D-20F1891EC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559820-7D1D-4E46-AB27-B54B58F63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1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5119" y="1096539"/>
            <a:ext cx="7855313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rgbClr val="008170"/>
                </a:solidFill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EECCFD-DA5E-4BA6-8AAF-2736CD1976D5}"/>
              </a:ext>
            </a:extLst>
          </p:cNvPr>
          <p:cNvGrpSpPr/>
          <p:nvPr userDrawn="1"/>
        </p:nvGrpSpPr>
        <p:grpSpPr>
          <a:xfrm>
            <a:off x="0" y="0"/>
            <a:ext cx="9144000" cy="495300"/>
            <a:chOff x="0" y="0"/>
            <a:chExt cx="9144000" cy="495300"/>
          </a:xfrm>
        </p:grpSpPr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3EE6160D-1CF0-4657-A262-85AF8AA58F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495300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BA4649AA-F294-4C76-AC12-7CE17B82C8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51888" y="103770"/>
              <a:ext cx="1171575" cy="304800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F311D6F9-B362-428C-8756-95AA9CE1C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681" y="581714"/>
            <a:ext cx="8229600" cy="579266"/>
          </a:xfrm>
        </p:spPr>
        <p:txBody>
          <a:bodyPr anchor="t">
            <a:normAutofit/>
          </a:bodyPr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C7646C7-BF2B-44E7-AEC6-36A54D63B0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5D96402-0329-47A0-AE78-F7B00B1B720F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94562" y="1576361"/>
            <a:ext cx="7855313" cy="2075263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buClrTx/>
              <a:defRPr sz="1600"/>
            </a:lvl3pPr>
            <a:lvl4pPr>
              <a:buClrTx/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06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707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070" y="1063229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DEF4EC6-6419-41C1-8E59-14C74B2A1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49381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237A2EE-7A79-7D46-AE90-27E56A3617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75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3" r:id="rId2"/>
    <p:sldLayoutId id="2147483650" r:id="rId3"/>
    <p:sldLayoutId id="2147483670" r:id="rId4"/>
    <p:sldLayoutId id="2147483671" r:id="rId5"/>
    <p:sldLayoutId id="2147483672" r:id="rId6"/>
    <p:sldLayoutId id="2147483669" r:id="rId7"/>
    <p:sldLayoutId id="2147483652" r:id="rId8"/>
    <p:sldLayoutId id="2147483668" r:id="rId9"/>
    <p:sldLayoutId id="2147483653" r:id="rId10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i="0" kern="1200">
          <a:solidFill>
            <a:srgbClr val="003461"/>
          </a:solidFill>
          <a:latin typeface="Arial" panose="020B0604020202020204" pitchFamily="34" charset="0"/>
          <a:ea typeface="Roboto Black" panose="02000000000000000000" pitchFamily="2" charset="0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8170"/>
        </a:buClr>
        <a:buFont typeface="Arial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31333A"/>
        </a:buClr>
        <a:buFont typeface="Arial"/>
        <a:buChar char="–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Tx/>
        <a:buFont typeface="Arial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ClrTx/>
        <a:buFont typeface="Arial"/>
        <a:buChar char="–"/>
        <a:defRPr sz="1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02254E"/>
        </a:buClr>
        <a:buFont typeface="Courier New"/>
        <a:buChar char="o"/>
        <a:defRPr sz="1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952741-A082-4CA1-B9E0-5B48F2F37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799" y="941817"/>
            <a:ext cx="7772400" cy="1202689"/>
          </a:xfrm>
        </p:spPr>
        <p:txBody>
          <a:bodyPr/>
          <a:lstStyle/>
          <a:p>
            <a:r>
              <a:rPr lang="en-US" dirty="0"/>
              <a:t>MACPAC Website Update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307E9EDB-F41F-4660-BCF0-342D7C3F69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Coming this summer, MACPAC’s website gets a refresh 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5117276-AAF0-4AA1-A35F-11BDE8CC63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Caroline Broder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130B31AE-8C8F-4C2D-A42F-69F4F0EB2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31333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May 2024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F5627C-8206-4D9C-9723-59694D0A4B0F}"/>
              </a:ext>
            </a:extLst>
          </p:cNvPr>
          <p:cNvSpPr/>
          <p:nvPr/>
        </p:nvSpPr>
        <p:spPr>
          <a:xfrm rot="10800000" flipV="1">
            <a:off x="462119" y="3096960"/>
            <a:ext cx="1047472" cy="45719"/>
          </a:xfrm>
          <a:prstGeom prst="rect">
            <a:avLst/>
          </a:prstGeom>
          <a:solidFill>
            <a:srgbClr val="14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tIns="91440" rIns="91440" bIns="91440" rtlCol="0" anchor="ctr"/>
          <a:lstStyle/>
          <a:p>
            <a:pPr marL="548640">
              <a:spcBef>
                <a:spcPts val="600"/>
              </a:spcBef>
            </a:pPr>
            <a:endParaRPr lang="en" dirty="0">
              <a:solidFill>
                <a:srgbClr val="377A69"/>
              </a:solidFill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2938032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2172D3-CEA7-4DEE-8DEA-69BB21F89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of the refresh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DEA478-F535-48B5-BF4C-9B1C2E880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056" y="1167313"/>
            <a:ext cx="5555680" cy="3599953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Modernize the website design to meet federal government web design system guidance; </a:t>
            </a:r>
          </a:p>
          <a:p>
            <a:r>
              <a:rPr lang="en-US" dirty="0"/>
              <a:t>Improve search engine optimization and navigation; </a:t>
            </a:r>
          </a:p>
          <a:p>
            <a:r>
              <a:rPr lang="en-US" dirty="0"/>
              <a:t>Update navigation; </a:t>
            </a:r>
          </a:p>
          <a:p>
            <a:r>
              <a:rPr lang="en-US" dirty="0"/>
              <a:t>Improve efficiency by making website publishing easier; and</a:t>
            </a:r>
          </a:p>
          <a:p>
            <a:r>
              <a:rPr lang="en-US" dirty="0"/>
              <a:t>Design for accessibility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BD80E-CC2B-4EA4-8B96-1D310F78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2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471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FDEA478-F535-48B5-BF4C-9B1C2E880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470" y="1219200"/>
            <a:ext cx="8229600" cy="3394472"/>
          </a:xfrm>
        </p:spPr>
        <p:txBody>
          <a:bodyPr/>
          <a:lstStyle/>
          <a:p>
            <a:r>
              <a:rPr lang="en-US" dirty="0"/>
              <a:t>MACPAC’s website last refreshed in 2018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Improvements made to search in 2021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Generally, 2-5 years is the lifespan of a website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Bottom line: We are due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BD80E-CC2B-4EA4-8B96-1D310F78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3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C57EF8-D9E6-4D9D-8AC9-014F5F061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135323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BE4C3C58-9FAE-42EF-B754-5BBFB391E2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7515" y="1263934"/>
            <a:ext cx="4038600" cy="3394472"/>
          </a:xfrm>
        </p:spPr>
        <p:txBody>
          <a:bodyPr/>
          <a:lstStyle/>
          <a:p>
            <a:r>
              <a:rPr lang="en-US" dirty="0"/>
              <a:t>Cleaner look on the homepage</a:t>
            </a:r>
          </a:p>
          <a:p>
            <a:r>
              <a:rPr lang="en-US" dirty="0"/>
              <a:t>Search bar more prominently featured</a:t>
            </a:r>
          </a:p>
          <a:p>
            <a:r>
              <a:rPr lang="en-US" dirty="0"/>
              <a:t>Careers page easier to find</a:t>
            </a:r>
          </a:p>
          <a:p>
            <a:r>
              <a:rPr lang="en-US" dirty="0"/>
              <a:t>Meets federal design standards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E2EDE93-614A-4C27-9766-C268F8399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Look on the Homepage 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FE53FD0-1CF1-4CCE-B35C-B9F8EA41EA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4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C374B0A-009D-47E4-B443-B2DFDD7A4C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3121" r="-6653" b="44370"/>
          <a:stretch/>
        </p:blipFill>
        <p:spPr>
          <a:xfrm>
            <a:off x="281681" y="1160980"/>
            <a:ext cx="3715421" cy="39134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4983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D0114B8C-1246-432C-B8A5-A193ACD0662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r="3497" b="43619"/>
          <a:stretch/>
        </p:blipFill>
        <p:spPr>
          <a:xfrm>
            <a:off x="281681" y="1118011"/>
            <a:ext cx="3314959" cy="402548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BD80E-CC2B-4EA4-8B96-1D310F78F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5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90F4628-3981-496B-A5B8-0B09BF533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out to states…</a:t>
            </a:r>
          </a:p>
        </p:txBody>
      </p:sp>
    </p:spTree>
    <p:extLst>
      <p:ext uri="{BB962C8B-B14F-4D97-AF65-F5344CB8AC3E}">
        <p14:creationId xmlns:p14="http://schemas.microsoft.com/office/powerpoint/2010/main" val="90699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DE704-7A6A-4A24-ABBE-65103E705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Meetings get more prominence 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0B5E9EC-AAC6-4D14-A194-450B407020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6</a:t>
            </a:fld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909546EE-AA46-4CE0-9CF5-664E76EF53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-19176" t="30581" r="-15831" b="1129"/>
          <a:stretch/>
        </p:blipFill>
        <p:spPr>
          <a:xfrm>
            <a:off x="79209" y="1251356"/>
            <a:ext cx="3625324" cy="3811525"/>
          </a:xfr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6A56B8-1442-457C-A92E-751BA4B4DF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584" y="1251356"/>
            <a:ext cx="2786798" cy="37679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43934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A63A37F-B2D2-4D87-925A-16EAC7C11DC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3068" y="1408968"/>
            <a:ext cx="6643052" cy="3266166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C658F6B-02BC-4790-95F5-572373E1A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Mega Menu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8C2D47-F681-40B9-88AF-CB25B19B6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237A2EE-7A79-7D46-AE90-27E56A36175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889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09487-BD33-42DA-BF62-323346DE4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Timeline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A28425A-E17C-4A38-AEA7-D15BBB8A7C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5833" y="4767267"/>
            <a:ext cx="2133600" cy="273844"/>
          </a:xfrm>
        </p:spPr>
        <p:txBody>
          <a:bodyPr/>
          <a:lstStyle/>
          <a:p>
            <a:fld id="{E237A2EE-7A79-7D46-AE90-27E56A361758}" type="slidenum">
              <a:rPr lang="en-US" smtClean="0">
                <a:solidFill>
                  <a:schemeClr val="tx1"/>
                </a:solidFill>
              </a:rPr>
              <a:pPr/>
              <a:t>8</a:t>
            </a:fld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0FB18AD-8DF3-4E40-9BFB-5A08A1DF5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554715"/>
              </p:ext>
            </p:extLst>
          </p:nvPr>
        </p:nvGraphicFramePr>
        <p:xfrm>
          <a:off x="838200" y="97711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63295462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template revised 1 16 20">
  <a:themeElements>
    <a:clrScheme name="Custom 2">
      <a:dk1>
        <a:srgbClr val="000000"/>
      </a:dk1>
      <a:lt1>
        <a:srgbClr val="FFFFFF"/>
      </a:lt1>
      <a:dk2>
        <a:srgbClr val="65666C"/>
      </a:dk2>
      <a:lt2>
        <a:srgbClr val="FFFFFF"/>
      </a:lt2>
      <a:accent1>
        <a:srgbClr val="003461"/>
      </a:accent1>
      <a:accent2>
        <a:srgbClr val="B2C7D7"/>
      </a:accent2>
      <a:accent3>
        <a:srgbClr val="008170"/>
      </a:accent3>
      <a:accent4>
        <a:srgbClr val="608BA3"/>
      </a:accent4>
      <a:accent5>
        <a:srgbClr val="CEEFEA"/>
      </a:accent5>
      <a:accent6>
        <a:srgbClr val="40434B"/>
      </a:accent6>
      <a:hlink>
        <a:srgbClr val="175676"/>
      </a:hlink>
      <a:folHlink>
        <a:srgbClr val="17567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rtlCol="0">
        <a:normAutofit/>
      </a:bodyPr>
      <a:lstStyle>
        <a:defPPr algn="l">
          <a:defRPr dirty="0" smtClean="0">
            <a:latin typeface="+mj-lt"/>
            <a:ea typeface="Roboto Black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Webrefreshupdate" id="{57FFBDBE-8E8A-437F-B429-47F75BCFFBEE}" vid="{48DBD1CF-6B92-4BDB-87BD-F5CEF8C3CB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Webrefreshupdate</Template>
  <TotalTime>6610</TotalTime>
  <Words>686</Words>
  <Application>Microsoft Office PowerPoint</Application>
  <PresentationFormat>On-screen Show (16:9)</PresentationFormat>
  <Paragraphs>93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Courier New</vt:lpstr>
      <vt:lpstr>Roboto Black</vt:lpstr>
      <vt:lpstr>Roboto Regular</vt:lpstr>
      <vt:lpstr>PowerPoint template revised 1 16 20</vt:lpstr>
      <vt:lpstr>MACPAC Website Update</vt:lpstr>
      <vt:lpstr>Goals of the refresh</vt:lpstr>
      <vt:lpstr>Background</vt:lpstr>
      <vt:lpstr>New Look on the Homepage </vt:lpstr>
      <vt:lpstr>Call out to states…</vt:lpstr>
      <vt:lpstr>Meetings get more prominence </vt:lpstr>
      <vt:lpstr>Mega Menu</vt:lpstr>
      <vt:lpstr>Timeline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MACPAC Website Update</dc:title>
  <dc:creator>Caroline Broder</dc:creator>
  <cp:lastModifiedBy>Caroline Broder</cp:lastModifiedBy>
  <cp:revision>16</cp:revision>
  <cp:lastPrinted>2014-12-05T14:27:55Z</cp:lastPrinted>
  <dcterms:created xsi:type="dcterms:W3CDTF">2024-05-20T14:51:05Z</dcterms:created>
  <dcterms:modified xsi:type="dcterms:W3CDTF">2024-05-28T11:39:53Z</dcterms:modified>
</cp:coreProperties>
</file>