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notesSlides/notesSlide13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14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5.xml" ContentType="application/vnd.openxmlformats-officedocument.presentationml.notesSlide+xml"/>
  <Override PartName="/ppt/charts/chart4.xml" ContentType="application/vnd.openxmlformats-officedocument.drawingml.chart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13" r:id="rId2"/>
    <p:sldId id="332" r:id="rId3"/>
    <p:sldId id="314" r:id="rId4"/>
    <p:sldId id="315" r:id="rId5"/>
    <p:sldId id="331" r:id="rId6"/>
    <p:sldId id="316" r:id="rId7"/>
    <p:sldId id="333" r:id="rId8"/>
    <p:sldId id="335" r:id="rId9"/>
    <p:sldId id="318" r:id="rId10"/>
    <p:sldId id="319" r:id="rId11"/>
    <p:sldId id="321" r:id="rId12"/>
    <p:sldId id="322" r:id="rId13"/>
    <p:sldId id="325" r:id="rId14"/>
    <p:sldId id="326" r:id="rId15"/>
    <p:sldId id="327" r:id="rId16"/>
    <p:sldId id="328" r:id="rId17"/>
  </p:sldIdLst>
  <p:sldSz cx="9144000" cy="5143500" type="screen16x9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57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my Zettle" initials="AZ" lastIdx="0" clrIdx="0">
    <p:extLst>
      <p:ext uri="{19B8F6BF-5375-455C-9EA6-DF929625EA0E}">
        <p15:presenceInfo xmlns:p15="http://schemas.microsoft.com/office/powerpoint/2012/main" userId="S-1-5-21-3485863069-124748819-3185306422-11616" providerId="AD"/>
      </p:ext>
    </p:extLst>
  </p:cmAuthor>
  <p:cmAuthor id="2" name="Chris Park" initials="CP" lastIdx="6" clrIdx="1">
    <p:extLst>
      <p:ext uri="{19B8F6BF-5375-455C-9EA6-DF929625EA0E}">
        <p15:presenceInfo xmlns:p15="http://schemas.microsoft.com/office/powerpoint/2012/main" userId="S-1-5-21-3485863069-124748819-3185306422-21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2060"/>
    <a:srgbClr val="175676"/>
    <a:srgbClr val="003461"/>
    <a:srgbClr val="31333A"/>
    <a:srgbClr val="F5F5F6"/>
    <a:srgbClr val="40434B"/>
    <a:srgbClr val="008170"/>
    <a:srgbClr val="98999D"/>
    <a:srgbClr val="D1D1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76706" autoAdjust="0"/>
  </p:normalViewPr>
  <p:slideViewPr>
    <p:cSldViewPr snapToGrid="0" snapToObjects="1">
      <p:cViewPr>
        <p:scale>
          <a:sx n="100" d="100"/>
          <a:sy n="100" d="100"/>
        </p:scale>
        <p:origin x="883" y="82"/>
      </p:cViewPr>
      <p:guideLst>
        <p:guide orient="horz" pos="1620"/>
        <p:guide pos="5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2916" y="5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MACPAC-Excel-Tables%2008.23-Final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gelica.hill\Box%20Sync\Angelica%20Hill\MACPAC-Excel-Tables%20(508%20Compliant)%208.18.16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3566622123707898E-2"/>
          <c:y val="4.6715274036238097E-2"/>
          <c:w val="0.90941067484565197"/>
          <c:h val="0.6386920272735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Any Behavioral health diagnosis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8.5016481147762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D0A-43B9-863B-27DD38DFB58F}"/>
                </c:ext>
              </c:extLst>
            </c:dLbl>
            <c:dLbl>
              <c:idx val="1"/>
              <c:layout>
                <c:manualLayout>
                  <c:x val="0"/>
                  <c:y val="1.275247217216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D0A-43B9-863B-27DD38DFB58F}"/>
                </c:ext>
              </c:extLst>
            </c:dLbl>
            <c:dLbl>
              <c:idx val="2"/>
              <c:layout>
                <c:manualLayout>
                  <c:x val="-1.5202263724801201E-3"/>
                  <c:y val="1.275247217216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D0A-43B9-863B-27DD38DFB58F}"/>
                </c:ext>
              </c:extLst>
            </c:dLbl>
            <c:dLbl>
              <c:idx val="3"/>
              <c:layout>
                <c:manualLayout>
                  <c:x val="0"/>
                  <c:y val="8.50164811477624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D0A-43B9-863B-27DD38DFB58F}"/>
                </c:ext>
              </c:extLst>
            </c:dLbl>
            <c:dLbl>
              <c:idx val="4"/>
              <c:layout>
                <c:manualLayout>
                  <c:x val="0"/>
                  <c:y val="1.275247217216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D0A-43B9-863B-27DD38DFB58F}"/>
                </c:ext>
              </c:extLst>
            </c:dLbl>
            <c:dLbl>
              <c:idx val="5"/>
              <c:layout>
                <c:manualLayout>
                  <c:x val="-1.1148197946586889E-16"/>
                  <c:y val="8.5016481147762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D0A-43B9-863B-27DD38DFB5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0" baseline="0">
                    <a:solidFill>
                      <a:schemeClr val="tx1"/>
                    </a:solidFill>
                    <a:latin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All Enrollees</c:v>
                </c:pt>
                <c:pt idx="1">
                  <c:v>Child</c:v>
                </c:pt>
                <c:pt idx="2">
                  <c:v>Child-disability</c:v>
                </c:pt>
                <c:pt idx="3">
                  <c:v>Child welfare assistance</c:v>
                </c:pt>
                <c:pt idx="4">
                  <c:v>Adult</c:v>
                </c:pt>
                <c:pt idx="5">
                  <c:v>Adult–disability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0.18</c:v>
                </c:pt>
                <c:pt idx="1">
                  <c:v>0.11</c:v>
                </c:pt>
                <c:pt idx="2">
                  <c:v>0.5</c:v>
                </c:pt>
                <c:pt idx="3">
                  <c:v>0.44</c:v>
                </c:pt>
                <c:pt idx="4">
                  <c:v>0.21</c:v>
                </c:pt>
                <c:pt idx="5">
                  <c:v>0.47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E90-400C-AE83-FFBCF92AC17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Any mental health diagnosis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dLbl>
              <c:idx val="0"/>
              <c:layout>
                <c:manualLayout>
                  <c:x val="3.7443055851321385E-4"/>
                  <c:y val="1.82905930267741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E90-400C-AE83-FFBCF92AC17C}"/>
                </c:ext>
              </c:extLst>
            </c:dLbl>
            <c:dLbl>
              <c:idx val="1"/>
              <c:layout>
                <c:manualLayout>
                  <c:x val="3.4148833034734539E-3"/>
                  <c:y val="8.307515992470274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E90-400C-AE83-FFBCF92AC17C}"/>
                </c:ext>
              </c:extLst>
            </c:dLbl>
            <c:dLbl>
              <c:idx val="2"/>
              <c:layout>
                <c:manualLayout>
                  <c:x val="3.7443055851321385E-4"/>
                  <c:y val="1.55215325994692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E90-400C-AE83-FFBCF92AC17C}"/>
                </c:ext>
              </c:extLst>
            </c:dLbl>
            <c:dLbl>
              <c:idx val="3"/>
              <c:layout>
                <c:manualLayout>
                  <c:x val="5.3483239623946274E-4"/>
                  <c:y val="8.5016481147762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E90-400C-AE83-FFBCF92AC17C}"/>
                </c:ext>
              </c:extLst>
            </c:dLbl>
            <c:dLbl>
              <c:idx val="4"/>
              <c:layout>
                <c:manualLayout>
                  <c:x val="1.8411497507965927E-3"/>
                  <c:y val="4.250824057388132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E90-400C-AE83-FFBCF92AC17C}"/>
                </c:ext>
              </c:extLst>
            </c:dLbl>
            <c:dLbl>
              <c:idx val="5"/>
              <c:layout>
                <c:manualLayout>
                  <c:x val="4.8132521604272148E-4"/>
                  <c:y val="1.82905930267741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E90-400C-AE83-FFBCF92AC17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0" baseline="0">
                    <a:latin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All Enrollees</c:v>
                </c:pt>
                <c:pt idx="1">
                  <c:v>Child</c:v>
                </c:pt>
                <c:pt idx="2">
                  <c:v>Child-disability</c:v>
                </c:pt>
                <c:pt idx="3">
                  <c:v>Child welfare assistance</c:v>
                </c:pt>
                <c:pt idx="4">
                  <c:v>Adult</c:v>
                </c:pt>
                <c:pt idx="5">
                  <c:v>Adult–disability</c:v>
                </c:pt>
              </c:strCache>
            </c:strRef>
          </c:cat>
          <c:val>
            <c:numRef>
              <c:f>Sheet1!$C$2:$C$7</c:f>
              <c:numCache>
                <c:formatCode>0%</c:formatCode>
                <c:ptCount val="6"/>
                <c:pt idx="0">
                  <c:v>0.16</c:v>
                </c:pt>
                <c:pt idx="1">
                  <c:v>0.11</c:v>
                </c:pt>
                <c:pt idx="2">
                  <c:v>0.49</c:v>
                </c:pt>
                <c:pt idx="3">
                  <c:v>0.43</c:v>
                </c:pt>
                <c:pt idx="4">
                  <c:v>0.16</c:v>
                </c:pt>
                <c:pt idx="5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7E90-400C-AE83-FFBCF92AC17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Any substance use disorder diagnosis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dLbl>
              <c:idx val="0"/>
              <c:layout>
                <c:manualLayout>
                  <c:x val="1.604018377262489E-4"/>
                  <c:y val="1.12707085420810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E90-400C-AE83-FFBCF92AC17C}"/>
                </c:ext>
              </c:extLst>
            </c:dLbl>
            <c:dLbl>
              <c:idx val="1"/>
              <c:layout>
                <c:manualLayout>
                  <c:x val="-1.2528101743604445E-3"/>
                  <c:y val="1.1270708542081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E90-400C-AE83-FFBCF92AC17C}"/>
                </c:ext>
              </c:extLst>
            </c:dLbl>
            <c:dLbl>
              <c:idx val="2"/>
              <c:layout>
                <c:manualLayout>
                  <c:x val="2.1085659489162682E-3"/>
                  <c:y val="8.30751599247035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7E90-400C-AE83-FFBCF92AC17C}"/>
                </c:ext>
              </c:extLst>
            </c:dLbl>
            <c:dLbl>
              <c:idx val="3"/>
              <c:layout>
                <c:manualLayout>
                  <c:x val="3.2092337831636112E-4"/>
                  <c:y val="7.019884484692939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7E90-400C-AE83-FFBCF92AC17C}"/>
                </c:ext>
              </c:extLst>
            </c:dLbl>
            <c:dLbl>
              <c:idx val="4"/>
              <c:layout>
                <c:manualLayout>
                  <c:x val="5.3483239623935118E-4"/>
                  <c:y val="1.275247217216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7E90-400C-AE83-FFBCF92AC17C}"/>
                </c:ext>
              </c:extLst>
            </c:dLbl>
            <c:dLbl>
              <c:idx val="5"/>
              <c:layout>
                <c:manualLayout>
                  <c:x val="2.0550587687194711E-3"/>
                  <c:y val="9.788944911997823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7E90-400C-AE83-FFBCF92AC17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All Enrollees</c:v>
                </c:pt>
                <c:pt idx="1">
                  <c:v>Child</c:v>
                </c:pt>
                <c:pt idx="2">
                  <c:v>Child-disability</c:v>
                </c:pt>
                <c:pt idx="3">
                  <c:v>Child welfare assistance</c:v>
                </c:pt>
                <c:pt idx="4">
                  <c:v>Adult</c:v>
                </c:pt>
                <c:pt idx="5">
                  <c:v>Adult–disability</c:v>
                </c:pt>
              </c:strCache>
            </c:strRef>
          </c:cat>
          <c:val>
            <c:numRef>
              <c:f>Sheet1!$D$2:$D$7</c:f>
              <c:numCache>
                <c:formatCode>0%</c:formatCode>
                <c:ptCount val="6"/>
                <c:pt idx="0">
                  <c:v>0.04</c:v>
                </c:pt>
                <c:pt idx="1">
                  <c:v>0.01</c:v>
                </c:pt>
                <c:pt idx="2">
                  <c:v>0.02</c:v>
                </c:pt>
                <c:pt idx="3">
                  <c:v>0.04</c:v>
                </c:pt>
                <c:pt idx="4">
                  <c:v>0.1</c:v>
                </c:pt>
                <c:pt idx="5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7E90-400C-AE83-FFBCF92AC1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5"/>
        <c:overlap val="-22"/>
        <c:axId val="186568064"/>
        <c:axId val="187110528"/>
      </c:barChart>
      <c:catAx>
        <c:axId val="1865680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187110528"/>
        <c:crosses val="autoZero"/>
        <c:auto val="1"/>
        <c:lblAlgn val="ctr"/>
        <c:lblOffset val="100"/>
        <c:noMultiLvlLbl val="0"/>
      </c:catAx>
      <c:valAx>
        <c:axId val="187110528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txPr>
          <a:bodyPr/>
          <a:lstStyle/>
          <a:p>
            <a:pPr>
              <a:defRPr sz="1200" baseline="0">
                <a:latin typeface="Arial" panose="020B0604020202020204" pitchFamily="34" charset="0"/>
              </a:defRPr>
            </a:pPr>
            <a:endParaRPr lang="en-US"/>
          </a:p>
        </c:txPr>
        <c:crossAx val="18656806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3.3700475172592233E-2"/>
          <c:y val="0.80104637213922891"/>
          <c:w val="0.96415093123862505"/>
          <c:h val="0.10369552793739099"/>
        </c:manualLayout>
      </c:layout>
      <c:overlay val="0"/>
      <c:txPr>
        <a:bodyPr/>
        <a:lstStyle/>
        <a:p>
          <a:pPr>
            <a:defRPr sz="1200" baseline="0">
              <a:latin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1614197530864199"/>
          <c:y val="0"/>
          <c:w val="0.59359179060950695"/>
          <c:h val="0.96327423254305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Age 65+</c:v>
                </c:pt>
              </c:strCache>
            </c:strRef>
          </c:tx>
          <c:spPr>
            <a:solidFill>
              <a:srgbClr val="40434B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PCCM program</c:v>
                </c:pt>
                <c:pt idx="1">
                  <c:v>Limited-benefit plan</c:v>
                </c:pt>
                <c:pt idx="2">
                  <c:v>Comprehensive risk-based plan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0.02</c:v>
                </c:pt>
                <c:pt idx="1">
                  <c:v>0.31</c:v>
                </c:pt>
                <c:pt idx="2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11-4DDF-9F8D-E0925C0FD20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Disabled under age 65</c:v>
                </c:pt>
              </c:strCache>
            </c:strRef>
          </c:tx>
          <c:spPr>
            <a:solidFill>
              <a:srgbClr val="008170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PCCM program</c:v>
                </c:pt>
                <c:pt idx="1">
                  <c:v>Limited-benefit plan</c:v>
                </c:pt>
                <c:pt idx="2">
                  <c:v>Comprehensive risk-based plan</c:v>
                </c:pt>
              </c:strCache>
            </c:strRef>
          </c:cat>
          <c:val>
            <c:numRef>
              <c:f>Sheet1!$C$2:$C$4</c:f>
              <c:numCache>
                <c:formatCode>0%</c:formatCode>
                <c:ptCount val="3"/>
                <c:pt idx="0">
                  <c:v>0.12</c:v>
                </c:pt>
                <c:pt idx="1">
                  <c:v>0.42</c:v>
                </c:pt>
                <c:pt idx="2">
                  <c:v>0.28999999999999998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11-4DDF-9F8D-E0925C0FD20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Non-disabled adults</c:v>
                </c:pt>
              </c:strCache>
            </c:strRef>
          </c:tx>
          <c:spPr>
            <a:solidFill>
              <a:srgbClr val="ABC1CE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aseline="0">
                    <a:latin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PCCM program</c:v>
                </c:pt>
                <c:pt idx="1">
                  <c:v>Limited-benefit plan</c:v>
                </c:pt>
                <c:pt idx="2">
                  <c:v>Comprehensive risk-based plan</c:v>
                </c:pt>
              </c:strCache>
            </c:strRef>
          </c:cat>
          <c:val>
            <c:numRef>
              <c:f>Sheet1!$D$2:$D$4</c:f>
              <c:numCache>
                <c:formatCode>0%</c:formatCode>
                <c:ptCount val="3"/>
                <c:pt idx="0">
                  <c:v>0.08</c:v>
                </c:pt>
                <c:pt idx="1">
                  <c:v>0.26</c:v>
                </c:pt>
                <c:pt idx="2">
                  <c:v>0.47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511-4DDF-9F8D-E0925C0FD20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Non-disabled children</c:v>
                </c:pt>
              </c:strCache>
            </c:strRef>
          </c:tx>
          <c:spPr>
            <a:solidFill>
              <a:srgbClr val="608BA3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aseline="0">
                    <a:latin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PCCM program</c:v>
                </c:pt>
                <c:pt idx="1">
                  <c:v>Limited-benefit plan</c:v>
                </c:pt>
                <c:pt idx="2">
                  <c:v>Comprehensive risk-based plan</c:v>
                </c:pt>
              </c:strCache>
            </c:strRef>
          </c:cat>
          <c:val>
            <c:numRef>
              <c:f>Sheet1!$E$2:$E$4</c:f>
              <c:numCache>
                <c:formatCode>0%</c:formatCode>
                <c:ptCount val="3"/>
                <c:pt idx="0">
                  <c:v>0.17</c:v>
                </c:pt>
                <c:pt idx="1">
                  <c:v>0.42</c:v>
                </c:pt>
                <c:pt idx="2">
                  <c:v>0.62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511-4DDF-9F8D-E0925C0FD20A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All eligibility groups</c:v>
                </c:pt>
              </c:strCache>
            </c:strRef>
          </c:tx>
          <c:spPr>
            <a:solidFill>
              <a:srgbClr val="003461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aseline="0">
                    <a:latin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PCCM program</c:v>
                </c:pt>
                <c:pt idx="1">
                  <c:v>Limited-benefit plan</c:v>
                </c:pt>
                <c:pt idx="2">
                  <c:v>Comprehensive risk-based plan</c:v>
                </c:pt>
              </c:strCache>
            </c:strRef>
          </c:cat>
          <c:val>
            <c:numRef>
              <c:f>Sheet1!$F$2:$F$4</c:f>
              <c:numCache>
                <c:formatCode>0%</c:formatCode>
                <c:ptCount val="3"/>
                <c:pt idx="0">
                  <c:v>0.13</c:v>
                </c:pt>
                <c:pt idx="1">
                  <c:v>0.36</c:v>
                </c:pt>
                <c:pt idx="2">
                  <c:v>0.48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511-4DDF-9F8D-E0925C0FD2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6848384"/>
        <c:axId val="186849920"/>
      </c:barChart>
      <c:catAx>
        <c:axId val="186848384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 algn="r">
              <a:defRPr sz="1200" baseline="0">
                <a:solidFill>
                  <a:schemeClr val="tx1"/>
                </a:solidFill>
                <a:latin typeface="Arial" panose="020B0604020202020204" pitchFamily="34" charset="0"/>
              </a:defRPr>
            </a:pPr>
            <a:endParaRPr lang="en-US"/>
          </a:p>
        </c:txPr>
        <c:crossAx val="186849920"/>
        <c:crosses val="autoZero"/>
        <c:auto val="1"/>
        <c:lblAlgn val="ctr"/>
        <c:lblOffset val="1"/>
        <c:noMultiLvlLbl val="0"/>
      </c:catAx>
      <c:valAx>
        <c:axId val="186849920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1868483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105169145523481"/>
          <c:y val="0.32684987809638855"/>
          <c:w val="0.28962732089044424"/>
          <c:h val="0.60766836325066487"/>
        </c:manualLayout>
      </c:layout>
      <c:overlay val="0"/>
      <c:txPr>
        <a:bodyPr/>
        <a:lstStyle/>
        <a:p>
          <a:pPr>
            <a:defRPr sz="1200" baseline="0">
              <a:solidFill>
                <a:srgbClr val="000000"/>
              </a:solidFill>
              <a:latin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>
          <a:latin typeface="Roboto Regular"/>
          <a:cs typeface="Roboto Regular"/>
        </a:defRPr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'[MACPAC-Excel-Tables 08.23-Final1]Donut-Lines'!$M$27</c:f>
              <c:strCache>
                <c:ptCount val="1"/>
                <c:pt idx="0">
                  <c:v>Column1</c:v>
                </c:pt>
              </c:strCache>
            </c:strRef>
          </c:tx>
          <c:spPr>
            <a:ln w="127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127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A31-4DF1-A279-FF0BBA2B4FB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27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A31-4DF1-A279-FF0BBA2B4FB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27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A31-4DF1-A279-FF0BBA2B4FB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27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A31-4DF1-A279-FF0BBA2B4FBD}"/>
              </c:ext>
            </c:extLst>
          </c:dPt>
          <c:dPt>
            <c:idx val="4"/>
            <c:bubble3D val="0"/>
            <c:spPr>
              <a:solidFill>
                <a:schemeClr val="accent5">
                  <a:lumMod val="90000"/>
                </a:schemeClr>
              </a:solidFill>
              <a:ln w="127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A31-4DF1-A279-FF0BBA2B4FBD}"/>
              </c:ext>
            </c:extLst>
          </c:dPt>
          <c:dLbls>
            <c:dLbl>
              <c:idx val="0"/>
              <c:layout>
                <c:manualLayout>
                  <c:x val="-0.18774653554108206"/>
                  <c:y val="-5.851569766509509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Hospital, 25%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A31-4DF1-A279-FF0BBA2B4FBD}"/>
                </c:ext>
              </c:extLst>
            </c:dLbl>
            <c:dLbl>
              <c:idx val="1"/>
              <c:layout>
                <c:manualLayout>
                  <c:x val="-0.20312185950771941"/>
                  <c:y val="-0.13249037586296239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Managed care, 21%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A31-4DF1-A279-FF0BBA2B4FBD}"/>
                </c:ext>
              </c:extLst>
            </c:dLbl>
            <c:dLbl>
              <c:idx val="2"/>
              <c:layout>
                <c:manualLayout>
                  <c:x val="0.22354994977479667"/>
                  <c:y val="6.1157950864363833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LTSS institutional, 18%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A31-4DF1-A279-FF0BBA2B4FBD}"/>
                </c:ext>
              </c:extLst>
            </c:dLbl>
            <c:dLbl>
              <c:idx val="3"/>
              <c:layout>
                <c:manualLayout>
                  <c:x val="0.16985421189635258"/>
                  <c:y val="4.341438748837346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LTSS non-institutional,15%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A31-4DF1-A279-FF0BBA2B4FBD}"/>
                </c:ext>
              </c:extLst>
            </c:dLbl>
            <c:dLbl>
              <c:idx val="4"/>
              <c:layout>
                <c:manualLayout>
                  <c:x val="0.15594610299367853"/>
                  <c:y val="0.15339091765774068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Non-hospital acute,14%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A31-4DF1-A279-FF0BBA2B4FBD}"/>
                </c:ext>
              </c:extLst>
            </c:dLbl>
            <c:dLbl>
              <c:idx val="5"/>
              <c:layout>
                <c:manualLayout>
                  <c:x val="-0.2372159305704071"/>
                  <c:y val="-1.164921702107187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Drugs, 4%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DA31-4DF1-A279-FF0BBA2B4FBD}"/>
                </c:ext>
              </c:extLst>
            </c:dLbl>
            <c:dLbl>
              <c:idx val="6"/>
              <c:layout>
                <c:manualLayout>
                  <c:x val="-0.26822301713163721"/>
                  <c:y val="9.0028081426625245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Medicare premiums, 3%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A31-4DF1-A279-FF0BBA2B4FB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'[MACPAC-Excel-Tables 08.23-Final1]Donut-Lines'!$L$28:$L$32</c:f>
              <c:strCache>
                <c:ptCount val="5"/>
                <c:pt idx="0">
                  <c:v>Hospital 25%</c:v>
                </c:pt>
                <c:pt idx="1">
                  <c:v>Managed care 21%</c:v>
                </c:pt>
                <c:pt idx="2">
                  <c:v>LTSS institutional 18%</c:v>
                </c:pt>
                <c:pt idx="3">
                  <c:v>LTSS non-institutional 15%</c:v>
                </c:pt>
                <c:pt idx="4">
                  <c:v>Non-hospital acute 14%</c:v>
                </c:pt>
              </c:strCache>
            </c:strRef>
          </c:cat>
          <c:val>
            <c:numRef>
              <c:f>'[MACPAC-Excel-Tables 08.23-Final1]Donut-Lines'!$M$28:$M$32</c:f>
              <c:numCache>
                <c:formatCode>0%</c:formatCode>
                <c:ptCount val="5"/>
                <c:pt idx="0">
                  <c:v>0.25</c:v>
                </c:pt>
                <c:pt idx="1">
                  <c:v>0.21</c:v>
                </c:pt>
                <c:pt idx="2">
                  <c:v>0.18</c:v>
                </c:pt>
                <c:pt idx="3">
                  <c:v>0.15</c:v>
                </c:pt>
                <c:pt idx="4">
                  <c:v>0.14000000000000001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DA31-4DF1-A279-FF0BBA2B4FBD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21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1000" b="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Total benefit spending: $338.5 billion</a:t>
            </a:r>
          </a:p>
        </c:rich>
      </c:tx>
      <c:layout>
        <c:manualLayout>
          <c:xMode val="edge"/>
          <c:yMode val="edge"/>
          <c:x val="0.32735295087065802"/>
          <c:y val="0.9513252060320960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533767195615797"/>
          <c:y val="9.0468955814144672E-2"/>
          <c:w val="0.53913231473183598"/>
          <c:h val="0.839386653527049"/>
        </c:manualLayout>
      </c:layout>
      <c:pieChart>
        <c:varyColors val="1"/>
        <c:ser>
          <c:idx val="6"/>
          <c:order val="0"/>
          <c:tx>
            <c:strRef>
              <c:f>Pie!$K$31</c:f>
              <c:strCache>
                <c:ptCount val="1"/>
                <c:pt idx="0">
                  <c:v>Total: 
$338.5 billion</c:v>
                </c:pt>
              </c:strCache>
            </c:strRef>
          </c:tx>
          <c:spPr>
            <a:solidFill>
              <a:srgbClr val="4069BE"/>
            </a:solidFill>
            <a:ln w="12700">
              <a:solidFill>
                <a:schemeClr val="bg1"/>
              </a:solidFill>
            </a:ln>
            <a:effectLst/>
          </c:spPr>
          <c:dPt>
            <c:idx val="0"/>
            <c:bubble3D val="0"/>
            <c:spPr>
              <a:solidFill>
                <a:srgbClr val="003461"/>
              </a:solidFill>
              <a:ln w="127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CAB-4FC4-ABDC-95BA715D8EEC}"/>
              </c:ext>
            </c:extLst>
          </c:dPt>
          <c:dPt>
            <c:idx val="1"/>
            <c:bubble3D val="0"/>
            <c:spPr>
              <a:solidFill>
                <a:srgbClr val="608BA3"/>
              </a:solidFill>
              <a:ln w="127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CAB-4FC4-ABDC-95BA715D8EEC}"/>
              </c:ext>
            </c:extLst>
          </c:dPt>
          <c:dPt>
            <c:idx val="2"/>
            <c:bubble3D val="0"/>
            <c:spPr>
              <a:solidFill>
                <a:srgbClr val="ABC1CE"/>
              </a:solidFill>
              <a:ln w="127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CAB-4FC4-ABDC-95BA715D8EEC}"/>
              </c:ext>
            </c:extLst>
          </c:dPt>
          <c:dPt>
            <c:idx val="3"/>
            <c:bubble3D val="0"/>
            <c:spPr>
              <a:solidFill>
                <a:srgbClr val="008170"/>
              </a:solidFill>
              <a:ln w="127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CAB-4FC4-ABDC-95BA715D8EEC}"/>
              </c:ext>
            </c:extLst>
          </c:dPt>
          <c:dPt>
            <c:idx val="4"/>
            <c:bubble3D val="0"/>
            <c:spPr>
              <a:solidFill>
                <a:srgbClr val="74B6A9"/>
              </a:solidFill>
              <a:ln w="127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ACAB-4FC4-ABDC-95BA715D8EEC}"/>
              </c:ext>
            </c:extLst>
          </c:dPt>
          <c:dPt>
            <c:idx val="5"/>
            <c:bubble3D val="0"/>
            <c:spPr>
              <a:solidFill>
                <a:srgbClr val="B6D9D2"/>
              </a:solidFill>
              <a:ln w="127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ACAB-4FC4-ABDC-95BA715D8EEC}"/>
              </c:ext>
            </c:extLst>
          </c:dPt>
          <c:dPt>
            <c:idx val="6"/>
            <c:bubble3D val="0"/>
            <c:spPr>
              <a:solidFill>
                <a:srgbClr val="65666C"/>
              </a:solidFill>
              <a:ln w="127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ACAB-4FC4-ABDC-95BA715D8EEC}"/>
              </c:ext>
            </c:extLst>
          </c:dPt>
          <c:dLbls>
            <c:dLbl>
              <c:idx val="0"/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CAB-4FC4-ABDC-95BA715D8EEC}"/>
                </c:ext>
              </c:extLst>
            </c:dLbl>
            <c:dLbl>
              <c:idx val="1"/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CAB-4FC4-ABDC-95BA715D8EEC}"/>
                </c:ext>
              </c:extLst>
            </c:dLbl>
            <c:dLbl>
              <c:idx val="2"/>
              <c:layout>
                <c:manualLayout>
                  <c:x val="7.8894661813594599E-2"/>
                  <c:y val="-0.10487386720836087"/>
                </c:manualLayout>
              </c:layout>
              <c:tx>
                <c:rich>
                  <a:bodyPr/>
                  <a:lstStyle/>
                  <a:p>
                    <a:fld id="{CE219913-1950-43EE-AE58-85781ECDFBCF}" type="CATEGORYNAME">
                      <a:rPr lang="en-US">
                        <a:solidFill>
                          <a:schemeClr val="tx1"/>
                        </a:solidFill>
                      </a:rPr>
                      <a:pPr/>
                      <a:t>[CATEGORY NAME]</a:t>
                    </a:fld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, </a:t>
                    </a:r>
                    <a:fld id="{F38D8022-6EB4-4CFA-AB82-01CEEDFB8325}" type="VALUE">
                      <a:rPr lang="en-US" baseline="0">
                        <a:solidFill>
                          <a:schemeClr val="tx1"/>
                        </a:solidFill>
                      </a:rPr>
                      <a:pPr/>
                      <a:t>[VALUE]</a:t>
                    </a:fld>
                    <a:endParaRPr lang="en-US" baseline="0" dirty="0">
                      <a:solidFill>
                        <a:schemeClr val="tx1"/>
                      </a:solidFill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>
                    <c:manualLayout>
                      <c:w val="9.491952523342749E-2"/>
                      <c:h val="0.2685019758157888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ACAB-4FC4-ABDC-95BA715D8EEC}"/>
                </c:ext>
              </c:extLst>
            </c:dLbl>
            <c:dLbl>
              <c:idx val="3"/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CAB-4FC4-ABDC-95BA715D8EEC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Non-hospital acute, 14%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CAB-4FC4-ABDC-95BA715D8EEC}"/>
                </c:ext>
              </c:extLst>
            </c:dLbl>
            <c:dLbl>
              <c:idx val="5"/>
              <c:layout>
                <c:manualLayout>
                  <c:x val="0.14328344071116769"/>
                  <c:y val="-5.4047437228127403E-3"/>
                </c:manualLayout>
              </c:layout>
              <c:spPr/>
              <c:txPr>
                <a:bodyPr anchor="ctr" anchorCtr="1"/>
                <a:lstStyle/>
                <a:p>
                  <a:pPr algn="l">
                    <a:defRPr b="0" i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CAB-4FC4-ABDC-95BA715D8EEC}"/>
                </c:ext>
              </c:extLst>
            </c:dLbl>
            <c:dLbl>
              <c:idx val="6"/>
              <c:layout>
                <c:manualLayout>
                  <c:x val="-0.11330397418136706"/>
                  <c:y val="1.9622891306486949E-3"/>
                </c:manualLayout>
              </c:layout>
              <c:spPr/>
              <c:txPr>
                <a:bodyPr anchor="ctr" anchorCtr="0"/>
                <a:lstStyle/>
                <a:p>
                  <a:pPr algn="r">
                    <a:defRPr b="0" i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8838581025559242"/>
                      <c:h val="0.1170760025750514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ACAB-4FC4-ABDC-95BA715D8EE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anchor="ctr" anchorCtr="1"/>
              <a:lstStyle/>
              <a:p>
                <a:pPr algn="l">
                  <a:defRPr b="0" i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eparator>, 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Pie!$L$30:$R$30</c:f>
              <c:strCache>
                <c:ptCount val="7"/>
                <c:pt idx="0">
                  <c:v>Hospital</c:v>
                </c:pt>
                <c:pt idx="1">
                  <c:v>Managed care</c:v>
                </c:pt>
                <c:pt idx="2">
                  <c:v>LTSS institutional</c:v>
                </c:pt>
                <c:pt idx="3">
                  <c:v>LTSS non-institutional</c:v>
                </c:pt>
                <c:pt idx="4">
                  <c:v>Non-hospital acute</c:v>
                </c:pt>
                <c:pt idx="5">
                  <c:v>Drugs</c:v>
                </c:pt>
                <c:pt idx="6">
                  <c:v>Medicare premiums</c:v>
                </c:pt>
              </c:strCache>
            </c:strRef>
          </c:cat>
          <c:val>
            <c:numRef>
              <c:f>Pie!$L$31:$R$31</c:f>
              <c:numCache>
                <c:formatCode>0%</c:formatCode>
                <c:ptCount val="7"/>
                <c:pt idx="0">
                  <c:v>0.25</c:v>
                </c:pt>
                <c:pt idx="1">
                  <c:v>0.21</c:v>
                </c:pt>
                <c:pt idx="2">
                  <c:v>0.18</c:v>
                </c:pt>
                <c:pt idx="3">
                  <c:v>0.15</c:v>
                </c:pt>
                <c:pt idx="4">
                  <c:v>0.14000000000000001</c:v>
                </c:pt>
                <c:pt idx="5">
                  <c:v>0.04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ACAB-4FC4-ABDC-95BA715D8E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>
          <a:latin typeface="Roboto"/>
        </a:defRPr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3176" tIns="46588" rIns="93176" bIns="46588" rtlCol="0"/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6"/>
            <a:ext cx="3037840" cy="464820"/>
          </a:xfrm>
          <a:prstGeom prst="rect">
            <a:avLst/>
          </a:prstGeom>
        </p:spPr>
        <p:txBody>
          <a:bodyPr vert="horz" lIns="93176" tIns="46588" rIns="93176" bIns="46588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9" y="8829966"/>
            <a:ext cx="3037840" cy="464820"/>
          </a:xfrm>
          <a:prstGeom prst="rect">
            <a:avLst/>
          </a:prstGeom>
        </p:spPr>
        <p:txBody>
          <a:bodyPr vert="horz" lIns="93176" tIns="46588" rIns="93176" bIns="46588" rtlCol="0" anchor="b"/>
          <a:lstStyle>
            <a:lvl1pPr algn="r">
              <a:defRPr sz="1200"/>
            </a:lvl1pPr>
          </a:lstStyle>
          <a:p>
            <a:fld id="{D1403816-A8A4-A641-8D89-F95FCC5FCA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6" tIns="46588" rIns="93176" bIns="46588" rtlCol="0"/>
          <a:lstStyle>
            <a:lvl1pPr algn="l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519281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3176" tIns="46588" rIns="93176" bIns="46588" rtlCol="0"/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6" tIns="46588" rIns="93176" bIns="46588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1" y="4415791"/>
            <a:ext cx="5608320" cy="4183380"/>
          </a:xfrm>
          <a:prstGeom prst="rect">
            <a:avLst/>
          </a:prstGeom>
        </p:spPr>
        <p:txBody>
          <a:bodyPr vert="horz" lIns="93176" tIns="46588" rIns="93176" bIns="4658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6"/>
            <a:ext cx="3037840" cy="464820"/>
          </a:xfrm>
          <a:prstGeom prst="rect">
            <a:avLst/>
          </a:prstGeom>
        </p:spPr>
        <p:txBody>
          <a:bodyPr vert="horz" lIns="93176" tIns="46588" rIns="93176" bIns="46588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6"/>
            <a:ext cx="3037840" cy="464820"/>
          </a:xfrm>
          <a:prstGeom prst="rect">
            <a:avLst/>
          </a:prstGeom>
        </p:spPr>
        <p:txBody>
          <a:bodyPr vert="horz" lIns="93176" tIns="46588" rIns="93176" bIns="46588" rtlCol="0" anchor="b"/>
          <a:lstStyle>
            <a:lvl1pPr algn="r">
              <a:defRPr sz="1200"/>
            </a:lvl1pPr>
          </a:lstStyle>
          <a:p>
            <a:fld id="{1C6DB9A3-8929-524D-827B-6423D01948C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6" tIns="46588" rIns="93176" bIns="46588" rtlCol="0"/>
          <a:lstStyle>
            <a:lvl1pPr algn="l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716972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Presentation Title: Title Case, Arial Bold, 40pt, dark blue (can be smaller for long titles)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Subtitle: Sentence Case, Arial, 20pt, black – may need to manually adjust position up or down depending on how many lines of text the Presentation Title is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Author’s Name: Arial, 20pt, black – divider line position should be above the Authors and can be manually adjusted if needed.</a:t>
            </a:r>
          </a:p>
          <a:p>
            <a:endParaRPr lang="en-US" dirty="0"/>
          </a:p>
          <a:p>
            <a:r>
              <a:rPr lang="en-US" dirty="0"/>
              <a:t>Handouts</a:t>
            </a:r>
            <a:r>
              <a:rPr lang="en-US" baseline="0" dirty="0"/>
              <a:t> provided in 508 compliant format for </a:t>
            </a:r>
            <a:r>
              <a:rPr lang="en-US" dirty="0"/>
              <a:t>a PowerPoint presentation must be printed in outline view.</a:t>
            </a:r>
            <a:endParaRPr lang="en-US" baseline="0" dirty="0">
              <a:solidFill>
                <a:srgbClr val="FF0000"/>
              </a:solidFill>
            </a:endParaRPr>
          </a:p>
          <a:p>
            <a:endParaRPr lang="en-US" baseline="0" dirty="0">
              <a:solidFill>
                <a:srgbClr val="FF0000"/>
              </a:solidFill>
            </a:endParaRPr>
          </a:p>
          <a:p>
            <a:r>
              <a:rPr lang="en-US" baseline="0" dirty="0">
                <a:solidFill>
                  <a:srgbClr val="FF0000"/>
                </a:solidFill>
              </a:rPr>
              <a:t>Select File Tab &gt; Save and Send &gt; Create Handouts</a:t>
            </a:r>
          </a:p>
          <a:p>
            <a:endParaRPr lang="en-US" baseline="0" dirty="0">
              <a:solidFill>
                <a:srgbClr val="FF0000"/>
              </a:solidFill>
            </a:endParaRPr>
          </a:p>
          <a:p>
            <a:r>
              <a:rPr lang="en-US" baseline="0" dirty="0">
                <a:solidFill>
                  <a:srgbClr val="FF0000"/>
                </a:solidFill>
              </a:rPr>
              <a:t>There are several options to choose from―selecting “Outline Only” saves just the text from the slides.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DB9A3-8929-524D-827B-6423D01948C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3578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5880">
              <a:defRPr/>
            </a:pPr>
            <a:r>
              <a:rPr lang="en-US" dirty="0">
                <a:latin typeface="Roboto Regular"/>
                <a:cs typeface="Roboto Regular"/>
              </a:rPr>
              <a:t>Title</a:t>
            </a:r>
            <a:r>
              <a:rPr lang="en-US" baseline="0" dirty="0">
                <a:latin typeface="Roboto Regular"/>
                <a:cs typeface="Roboto Regular"/>
              </a:rPr>
              <a:t>: Title Case, Arial, 24pt, color: dark blue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Table contents: Arial, 12pt or larger, black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Notes/Source Header: Arial Bold, 9pt, 75% dark gray (101/102/108)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Notes/Source Body: Arial, 9pt, 75% dark gray (101/102/108)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Header 1: 100% gray fill (RGB 64/67/75); font: Arial Bold, color: white 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Header 2: (default for table with one header): 100% green fill (RGB 64/67/75), font: Arial Bold, color: white 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Header 3: 10% gray fill (RGB 236/235/237), </a:t>
            </a:r>
            <a:r>
              <a:rPr lang="en-US" dirty="0">
                <a:latin typeface="Roboto Regular"/>
                <a:cs typeface="Roboto Regular"/>
              </a:rPr>
              <a:t>font: </a:t>
            </a:r>
            <a:r>
              <a:rPr lang="en-US" baseline="0" dirty="0">
                <a:latin typeface="Roboto Regular"/>
                <a:cs typeface="Roboto Regular"/>
              </a:rPr>
              <a:t>Arial Bold, color: dark blue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Default alternating shaded rows below header: 10% gray (RGB 236/235/237)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Additional shaded rows below header (e.g., for totals): 25% gray (RGB 203/208/210)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Gridlines around all table cells: 25% gray (RGB 203/208/210)</a:t>
            </a:r>
          </a:p>
          <a:p>
            <a:pPr defTabSz="465880">
              <a:defRPr/>
            </a:pPr>
            <a:endParaRPr lang="en-US" baseline="0" dirty="0">
              <a:latin typeface="Roboto Regular"/>
              <a:cs typeface="Roboto Regular"/>
            </a:endParaRP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Mandatory 508 Compliant Alt Text: Right click on the perimeter of your chart &gt; Format Shape &gt; Alt Text &gt; Replace sample “title” and “description” with appropriate text for a screen reader.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DB9A3-8929-524D-827B-6423D01948C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32642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5880">
              <a:defRPr/>
            </a:pPr>
            <a:r>
              <a:rPr lang="en-US" dirty="0">
                <a:latin typeface="Roboto Regular"/>
                <a:cs typeface="Roboto Regular"/>
              </a:rPr>
              <a:t>Title</a:t>
            </a:r>
            <a:r>
              <a:rPr lang="en-US" baseline="0" dirty="0">
                <a:latin typeface="Roboto Regular"/>
                <a:cs typeface="Roboto Regular"/>
              </a:rPr>
              <a:t>: Title Case, Arial, 24pt, color: dark blue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Table contents: Arial, 12pt or larger, black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Notes/Source Header: Arial Bold, 9pt, 75% dark gray (101/102/108)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Notes/Source Body: Arial, 9pt, 75% dark gray (101/102/108)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Header 1: 100% gray fill (RGB 64/67/75); font: Arial Bold, color: white 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Header 2: (default for table with one header): 100% green fill (RGB 64/67/75), font: Arial Bold, color: white 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Header 3: 10% gray fill (RGB 236/235/237), </a:t>
            </a:r>
            <a:r>
              <a:rPr lang="en-US" dirty="0">
                <a:latin typeface="Roboto Regular"/>
                <a:cs typeface="Roboto Regular"/>
              </a:rPr>
              <a:t>font: </a:t>
            </a:r>
            <a:r>
              <a:rPr lang="en-US" baseline="0" dirty="0">
                <a:latin typeface="Roboto Regular"/>
                <a:cs typeface="Roboto Regular"/>
              </a:rPr>
              <a:t>Arial Bold, color: dark blue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Default alternating shaded rows below header: 10% gray (RGB 236/235/237)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Additional shaded rows below header (e.g., for totals): 25% gray (RGB 203/208/210)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Gridlines around all table cells: 25% gray (RGB 203/208/210)</a:t>
            </a:r>
          </a:p>
          <a:p>
            <a:pPr defTabSz="465880">
              <a:defRPr/>
            </a:pPr>
            <a:endParaRPr lang="en-US" baseline="0" dirty="0">
              <a:latin typeface="Roboto Regular"/>
              <a:cs typeface="Roboto Regular"/>
            </a:endParaRP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Mandatory 508 Compliant Alt Text: Right click on the perimeter of your chart &gt; Format Shape &gt; Alt Text &gt; Replace sample “title” and “description” with appropriate text for a screen reader.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DB9A3-8929-524D-827B-6423D01948C5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2662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Roboto Regular"/>
                <a:cs typeface="Roboto Regular"/>
              </a:rPr>
              <a:t>Title</a:t>
            </a:r>
            <a:r>
              <a:rPr lang="en-US" baseline="0" dirty="0">
                <a:latin typeface="Roboto Regular"/>
                <a:cs typeface="Roboto Regular"/>
              </a:rPr>
              <a:t>: Title Case,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Arial Bold, 20pt (for longer titles) color: dark blue</a:t>
            </a:r>
          </a:p>
          <a:p>
            <a:pPr defTabSz="465880"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contents: Arial, 12pt or larger, black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Notes/Source Header: Arial Bold, 9pt, 75% dark gray (101/102/108)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Notes/Source Body: Arial, 9pt, 75% dark gray (101/102/108)</a:t>
            </a:r>
            <a:br>
              <a:rPr lang="en-US" dirty="0"/>
            </a:b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edit data, right-click on graph and choose “edit data.” Make changes to data in Excel.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DB9A3-8929-524D-827B-6423D01948C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6455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Roboto Regular"/>
                <a:cs typeface="Roboto Regular"/>
              </a:rPr>
              <a:t>Title</a:t>
            </a:r>
            <a:r>
              <a:rPr lang="en-US" baseline="0" dirty="0">
                <a:latin typeface="Roboto Regular"/>
                <a:cs typeface="Roboto Regular"/>
              </a:rPr>
              <a:t>: Title Case,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Arial Bold, 20pt (for longer titles) color: dark blue</a:t>
            </a:r>
          </a:p>
          <a:p>
            <a:pPr defTabSz="465880"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contents: Arial, 12pt or larger, black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Notes/Source Header: Arial Bold, 9pt, 75% dark gray (101/102/108)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Notes/Source Body: Arial, 9pt, 75% dark gray (101/102/108)</a:t>
            </a:r>
            <a:br>
              <a:rPr lang="en-US" baseline="0" dirty="0">
                <a:latin typeface="Roboto Regular"/>
                <a:cs typeface="Roboto Regular"/>
              </a:rPr>
            </a:br>
            <a:r>
              <a:rPr lang="en-US" baseline="0" dirty="0">
                <a:latin typeface="Roboto Regular"/>
                <a:cs typeface="Roboto Regular"/>
              </a:rPr>
              <a:t>To edit data, right-click on graph and choose “edit data.” Make changes to data in Excel.</a:t>
            </a:r>
          </a:p>
          <a:p>
            <a:pPr defTabSz="465880">
              <a:defRPr/>
            </a:pPr>
            <a:endParaRPr lang="en-US" baseline="0" dirty="0">
              <a:latin typeface="Roboto Regular"/>
              <a:cs typeface="Roboto Regular"/>
            </a:endParaRPr>
          </a:p>
          <a:p>
            <a:pPr defTabSz="465880">
              <a:defRPr/>
            </a:pPr>
            <a:r>
              <a:rPr lang="en-US" dirty="0">
                <a:latin typeface="Roboto Regular"/>
                <a:cs typeface="Roboto Regular"/>
              </a:rPr>
              <a:t>Formatting notes: 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Selecting the appropriate colors: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Alternate dark and light segments.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Anything less than a 30 percent difference in grayscale between segments has a risk of not being clear when printed.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Print every chart in gray scale to be sure that your colors are coordinated appropriately.</a:t>
            </a:r>
            <a:endParaRPr lang="en-US" dirty="0">
              <a:effectLst/>
            </a:endParaRPr>
          </a:p>
          <a:p>
            <a:pPr marL="0" marR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Mandatory 508 Compliant Alt Text: Right click on the perimeter of your chart &gt; Format Shape &gt; Alt Text &gt; Replace sample “title” and “description” with appropriate text for a screen reader.</a:t>
            </a:r>
          </a:p>
          <a:p>
            <a:pPr defTabSz="465880">
              <a:defRPr/>
            </a:pPr>
            <a:endParaRPr lang="en-US" dirty="0">
              <a:latin typeface="Roboto Regular"/>
              <a:cs typeface="Roboto Regular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DB9A3-8929-524D-827B-6423D01948C5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85524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Roboto Regular"/>
                <a:cs typeface="Roboto Regular"/>
              </a:rPr>
              <a:t>Title</a:t>
            </a:r>
            <a:r>
              <a:rPr lang="en-US" baseline="0" dirty="0">
                <a:latin typeface="Roboto Regular"/>
                <a:cs typeface="Roboto Regular"/>
              </a:rPr>
              <a:t>: Title Case, Arial, 24pt (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20pt (for longer titles)</a:t>
            </a:r>
            <a:r>
              <a:rPr lang="en-US" baseline="0" dirty="0">
                <a:latin typeface="Roboto Regular"/>
                <a:cs typeface="Roboto Regular"/>
              </a:rPr>
              <a:t>, color: dark blue</a:t>
            </a:r>
          </a:p>
          <a:p>
            <a:pPr defTabSz="465880"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contents: Arial, 12pt or larger, black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Notes/Source Header: Arial Bold, 9pt, 75% dark gray (101/102/108)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Notes/Source Body: Arial, 9pt, 75% dark gray (101/102/108)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To edit data, right-click on graph and choose “edit data.” Make changes to data in Excel.</a:t>
            </a:r>
          </a:p>
          <a:p>
            <a:pPr defTabSz="465880">
              <a:defRPr/>
            </a:pPr>
            <a:endParaRPr lang="en-US" baseline="0" dirty="0">
              <a:latin typeface="Roboto Regular"/>
              <a:cs typeface="Roboto Regular"/>
            </a:endParaRPr>
          </a:p>
          <a:p>
            <a:pPr defTabSz="465880">
              <a:defRPr/>
            </a:pPr>
            <a:r>
              <a:rPr lang="en-US" dirty="0">
                <a:latin typeface="Roboto Regular"/>
                <a:cs typeface="Roboto Regular"/>
              </a:rPr>
              <a:t>Formatting notes: 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Selecting the appropriate colors: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Alternate dark and light segments.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Anything less than a 30 percent difference in grayscale between segments has a risk of not being clear when printed.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Print every chart in gray scale to be sure that your colors are coordinated appropriately.</a:t>
            </a:r>
            <a:endParaRPr lang="en-US" dirty="0">
              <a:effectLst/>
            </a:endParaRPr>
          </a:p>
          <a:p>
            <a:pPr defTabSz="465880">
              <a:defRPr/>
            </a:pPr>
            <a:r>
              <a:rPr lang="en-US" dirty="0">
                <a:latin typeface="Roboto Regular"/>
                <a:cs typeface="Roboto Regular"/>
              </a:rPr>
              <a:t>Mandatory 508 Compliant Alt Text: Right click on the perimeter of your chart &gt; Format Chart Area &gt; Alt Text &gt; Replace sample “title” and “description” with appropriate text for a screen reader.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DB9A3-8929-524D-827B-6423D01948C5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16850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Roboto Regular"/>
                <a:cs typeface="Roboto Regular"/>
              </a:rPr>
              <a:t>Title</a:t>
            </a:r>
            <a:r>
              <a:rPr lang="en-US" baseline="0" dirty="0">
                <a:latin typeface="Roboto Regular"/>
                <a:cs typeface="Roboto Regular"/>
              </a:rPr>
              <a:t>: Title Case, Arial, 24pt (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20pt (for longer titles)</a:t>
            </a:r>
            <a:r>
              <a:rPr lang="en-US" baseline="0" dirty="0">
                <a:latin typeface="Roboto Regular"/>
                <a:cs typeface="Roboto Regular"/>
              </a:rPr>
              <a:t>, color: dark blue</a:t>
            </a:r>
          </a:p>
          <a:p>
            <a:pPr defTabSz="465880"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contents: Arial, 12pt or larger, black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Notes/Source Header: Arial Bold, 9pt, 75% dark gray (101/102/108)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Notes/Source Body: Arial, 9pt, 75% dark gray (101/102/108)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To edit data, right-click on graph and choose “edit data.” Make changes to data in Excel.</a:t>
            </a:r>
          </a:p>
          <a:p>
            <a:pPr defTabSz="465880">
              <a:defRPr/>
            </a:pPr>
            <a:endParaRPr lang="en-US" baseline="0" dirty="0">
              <a:latin typeface="Roboto Regular"/>
              <a:cs typeface="Roboto Regular"/>
            </a:endParaRPr>
          </a:p>
          <a:p>
            <a:pPr defTabSz="465880">
              <a:defRPr/>
            </a:pPr>
            <a:r>
              <a:rPr lang="en-US" dirty="0">
                <a:latin typeface="Roboto Regular"/>
                <a:cs typeface="Roboto Regular"/>
              </a:rPr>
              <a:t>Formatting notes: 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Selecting the appropriate colors: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Alternate dark and light segments.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Anything less than a 30 percent difference in grayscale between segments has a risk of not being clear when printed.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Print every chart in gray scale to be sure that your colors are coordinated appropriately.</a:t>
            </a:r>
            <a:endParaRPr lang="en-US" dirty="0">
              <a:effectLst/>
            </a:endParaRPr>
          </a:p>
          <a:p>
            <a:pPr defTabSz="465880">
              <a:defRPr/>
            </a:pPr>
            <a:endParaRPr lang="en-US" dirty="0">
              <a:latin typeface="Roboto Regular"/>
              <a:cs typeface="Roboto Regular"/>
            </a:endParaRPr>
          </a:p>
          <a:p>
            <a:pPr defTabSz="465880">
              <a:defRPr/>
            </a:pPr>
            <a:r>
              <a:rPr lang="en-US" dirty="0">
                <a:latin typeface="Roboto Regular"/>
                <a:cs typeface="Roboto Regular"/>
              </a:rPr>
              <a:t>Mandatory 508 Compliant Alt Text: Right click on the perimeter of your chart &gt; Format Chart Area &gt; Alt Text &gt; Replace sample “title” and “description” with appropriate text for a screen reader.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DB9A3-8929-524D-827B-6423D01948C5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5100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Handouts</a:t>
            </a:r>
            <a:r>
              <a:rPr lang="en-US" baseline="0" dirty="0"/>
              <a:t> provided in 508 compliant format for </a:t>
            </a:r>
            <a:r>
              <a:rPr lang="en-US" dirty="0"/>
              <a:t>a PowerPoint presentation must be printed in outline view.</a:t>
            </a:r>
            <a:endParaRPr lang="en-US" baseline="0" dirty="0">
              <a:solidFill>
                <a:srgbClr val="FF0000"/>
              </a:solidFill>
            </a:endParaRPr>
          </a:p>
          <a:p>
            <a:endParaRPr lang="en-US" baseline="0" dirty="0">
              <a:solidFill>
                <a:srgbClr val="FF0000"/>
              </a:solidFill>
            </a:endParaRPr>
          </a:p>
          <a:p>
            <a:r>
              <a:rPr lang="en-US" baseline="0" dirty="0">
                <a:solidFill>
                  <a:srgbClr val="FF0000"/>
                </a:solidFill>
              </a:rPr>
              <a:t>Select File Tab &gt; Save and Send &gt; Create Handouts</a:t>
            </a:r>
          </a:p>
          <a:p>
            <a:endParaRPr lang="en-US" baseline="0" dirty="0">
              <a:solidFill>
                <a:srgbClr val="FF0000"/>
              </a:solidFill>
            </a:endParaRPr>
          </a:p>
          <a:p>
            <a:r>
              <a:rPr lang="en-US" baseline="0" dirty="0">
                <a:solidFill>
                  <a:srgbClr val="FF0000"/>
                </a:solidFill>
              </a:rPr>
              <a:t>There are several options to choose from―selecting “Outline Only” saves just the text from the slides.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DB9A3-8929-524D-827B-6423D01948C5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512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Slide Title: Title Case, Arial Bold, 30pt, dark blue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Paragraph Text: Arial, 20pt, black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Bullet Level 1 Text: Arial, 20pt, black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Bullet Level 2 Text: Arial, 16pt, black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DB9A3-8929-524D-827B-6423D01948C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962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Slide Title: Title Case, Arial Bold, 30pt, dark blue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Paragraph Text: Arial, 20pt, black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Bullet Level 1 Text: Arial, 20pt, black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Bullet Level 2 Text: Arial, 16pt, black</a:t>
            </a:r>
          </a:p>
          <a:p>
            <a:pPr defTabSz="465880">
              <a:defRPr/>
            </a:pPr>
            <a:endParaRPr lang="en-US" baseline="0" dirty="0">
              <a:latin typeface="Roboto Regular"/>
              <a:cs typeface="Roboto Regular"/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DB9A3-8929-524D-827B-6423D01948C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8067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Slide Title: Title Case, Arial Bold, 30pt, dark blue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Subtitle Text: Arial Bold, 24pt, green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Bullet Level 1 Text: Arial, 20pt, black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Bullet Level 2 Text: Arial, 16pt, black</a:t>
            </a:r>
          </a:p>
          <a:p>
            <a:pPr defTabSz="465880">
              <a:defRPr/>
            </a:pPr>
            <a:endParaRPr lang="en-US" baseline="0" dirty="0">
              <a:latin typeface="Roboto Regular"/>
              <a:cs typeface="Roboto Regular"/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DB9A3-8929-524D-827B-6423D01948C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15843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Slide Title: Title Case, Arial Bold, 30pt, dark blue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Paragraph Text: Arial, 20pt, black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Numbered List Text: Arial, 20pt, black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DB9A3-8929-524D-827B-6423D01948C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7368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Slide Title: Title Case, Arial Bold, 30pt, dark blue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Subtitle Text: Arial Bold, 24pt, green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Bullet Level 1 Text: Arial, 20pt, black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Bullet Level 2 Text: Arial, 16pt, black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Bullet Level 3 Text: Arial, 16pt, black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>
              <a:latin typeface="Roboto Regular"/>
              <a:cs typeface="Roboto Regular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DB9A3-8929-524D-827B-6423D01948C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76215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Slide Title: Title Case, Arial Bold, 30pt, dark blue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Subtitle Text: Arial Bold, 24pt, green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Bullet Level 1 Text: Arial, 20pt, black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Bullet Level 2 Text: Arial, 16pt, black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Bullet Level 3 Text: Arial, 16pt, black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>
              <a:latin typeface="Roboto Regular"/>
              <a:cs typeface="Roboto Regular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DB9A3-8929-524D-827B-6423D01948C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609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Slide Title: Title Case, Arial Bold, 30pt, white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DB9A3-8929-524D-827B-6423D01948C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83129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5880">
              <a:defRPr/>
            </a:pPr>
            <a:r>
              <a:rPr lang="en-US" dirty="0">
                <a:latin typeface="Roboto Regular"/>
                <a:cs typeface="Roboto Regular"/>
              </a:rPr>
              <a:t>Title</a:t>
            </a:r>
            <a:r>
              <a:rPr lang="en-US" baseline="0" dirty="0">
                <a:latin typeface="Roboto Regular"/>
                <a:cs typeface="Roboto Regular"/>
              </a:rPr>
              <a:t>: Title Case, Arial, 24pt, color: dark blue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Table contents: Arial, 12pt or larger, black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Notes/Source Header: Arial Bold, 9pt, 75% dark gray (101/102/108)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Notes/Source Body: Arial, 9pt, 75% dark gray (101/102/108)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Header 1: 100% gray fill (RGB 64/67/75); font: Arial Bold, color: white 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Header 2: (default for table with one header): 100% green fill (RGB 64/67/75), font: Arial Bold, color: white 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Header 3: 10% gray fill (RGB 236/235/237), </a:t>
            </a:r>
            <a:r>
              <a:rPr lang="en-US" dirty="0">
                <a:latin typeface="Roboto Regular"/>
                <a:cs typeface="Roboto Regular"/>
              </a:rPr>
              <a:t>font: </a:t>
            </a:r>
            <a:r>
              <a:rPr lang="en-US" baseline="0" dirty="0">
                <a:latin typeface="Roboto Regular"/>
                <a:cs typeface="Roboto Regular"/>
              </a:rPr>
              <a:t>Arial Bold, color: dark blue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Default alternating shaded rows below header: 10% gray (RGB 236/235/237)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Additional shaded rows below header (e.g., for totals): 25% gray (RGB 203/208/210)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Gridlines around all table cells: 25% gray (RGB 203/208/210)</a:t>
            </a:r>
          </a:p>
          <a:p>
            <a:pPr defTabSz="465880">
              <a:defRPr/>
            </a:pPr>
            <a:endParaRPr lang="en-US" baseline="0" dirty="0">
              <a:latin typeface="Roboto Regular"/>
              <a:cs typeface="Roboto Regular"/>
            </a:endParaRP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Mandatory 508 Compliant Alt Text: Right click on the perimeter of your chart &gt; Format Shape &gt; Alt Text &gt; Replace sample “title” and “description” with appropriate text for a screen reader.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DB9A3-8929-524D-827B-6423D01948C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8412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8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ctrTitle"/>
          </p:nvPr>
        </p:nvSpPr>
        <p:spPr>
          <a:xfrm>
            <a:off x="293799" y="941817"/>
            <a:ext cx="7772400" cy="1202689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>
                <a:solidFill>
                  <a:srgbClr val="00346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01750" y="2217375"/>
            <a:ext cx="7772400" cy="61658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i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1027" y="3197832"/>
            <a:ext cx="7062788" cy="6913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Authors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07" y="4039883"/>
            <a:ext cx="2276681" cy="591300"/>
          </a:xfrm>
          <a:prstGeom prst="rect">
            <a:avLst/>
          </a:prstGeom>
        </p:spPr>
      </p:pic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835D29EB-9AB7-4546-86FF-2814306D67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8331" y="59510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Month XX, 2023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A339D0B-B379-4A09-8527-282DB9BD40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9144000" cy="4953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1C6B9734-F4D4-4FD0-9EDF-BCC0C29906B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283384" y="4293436"/>
            <a:ext cx="1581531" cy="377986"/>
          </a:xfrm>
          <a:prstGeom prst="rect">
            <a:avLst/>
          </a:prstGeom>
        </p:spPr>
      </p:pic>
      <p:sp>
        <p:nvSpPr>
          <p:cNvPr id="16" name="Subtitle 2">
            <a:extLst>
              <a:ext uri="{FF2B5EF4-FFF2-40B4-BE49-F238E27FC236}">
                <a16:creationId xmlns:a16="http://schemas.microsoft.com/office/drawing/2014/main" id="{E0286387-3D1D-400A-81B9-51123EA0F969}"/>
              </a:ext>
            </a:extLst>
          </p:cNvPr>
          <p:cNvSpPr txBox="1">
            <a:spLocks/>
          </p:cNvSpPr>
          <p:nvPr userDrawn="1"/>
        </p:nvSpPr>
        <p:spPr>
          <a:xfrm>
            <a:off x="361027" y="4681758"/>
            <a:ext cx="4781238" cy="3469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rgbClr val="008170"/>
              </a:buClr>
              <a:buFont typeface="Arial"/>
              <a:buNone/>
              <a:defRPr sz="2000" i="1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Clr>
                <a:srgbClr val="31333A"/>
              </a:buClr>
              <a:buFont typeface="Arial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Clr>
                <a:srgbClr val="5CA1BE"/>
              </a:buClr>
              <a:buFont typeface="Arial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Clr>
                <a:srgbClr val="008170"/>
              </a:buClr>
              <a:buFont typeface="Arial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Clr>
                <a:srgbClr val="02254E"/>
              </a:buClr>
              <a:buFont typeface="Courier New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i="0" dirty="0"/>
              <a:t>Medicaid and CHIP Payment and Access Commission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739B77-15D7-42FC-B0D0-F5D20281263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259216" y="4721291"/>
            <a:ext cx="1579984" cy="211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143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+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E5DC321B-E5E6-4474-9961-3E6E7A8F3ACA}"/>
              </a:ext>
            </a:extLst>
          </p:cNvPr>
          <p:cNvGrpSpPr/>
          <p:nvPr userDrawn="1"/>
        </p:nvGrpSpPr>
        <p:grpSpPr>
          <a:xfrm>
            <a:off x="0" y="0"/>
            <a:ext cx="9144000" cy="495300"/>
            <a:chOff x="0" y="0"/>
            <a:chExt cx="9144000" cy="495300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9B50D0A3-EB1A-4E7E-82DA-E923C26128E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495300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90A5D7E4-A4F6-4056-96C6-1F354642A1F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51888" y="103770"/>
              <a:ext cx="1171575" cy="304800"/>
            </a:xfrm>
            <a:prstGeom prst="rect">
              <a:avLst/>
            </a:prstGeom>
          </p:spPr>
        </p:pic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FF59D904-E224-4224-8E9A-BB76C0C89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681" y="581714"/>
            <a:ext cx="8229600" cy="579266"/>
          </a:xfrm>
        </p:spPr>
        <p:txBody>
          <a:bodyPr anchor="t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2501509C-AB48-44C2-97DB-8290E61096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5120" y="1096539"/>
            <a:ext cx="3803404" cy="4798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rgbClr val="008170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24B20249-43DE-47F1-8549-7D5A575B7F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95120" y="1584200"/>
            <a:ext cx="3803404" cy="3316274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buClrTx/>
              <a:defRPr sz="1600"/>
            </a:lvl3pPr>
            <a:lvl4pPr>
              <a:buClrTx/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C3DFA0A-D5BF-48D8-B99E-825A83D7B522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4173182" y="1098100"/>
            <a:ext cx="3803404" cy="4798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rgbClr val="008170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5967CD52-B6E1-4415-AE46-7344AD9ECA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49381" y="476726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237A2EE-7A79-7D46-AE90-27E56A36175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8D4773AE-E9B5-42F3-AE25-38ACE6E579B3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4170194" y="1581647"/>
            <a:ext cx="3803404" cy="3316274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buClrTx/>
              <a:defRPr sz="1600"/>
            </a:lvl3pPr>
            <a:lvl4pPr>
              <a:buClrTx/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514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watermar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8200" y="438299"/>
            <a:ext cx="6858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7070" y="1597828"/>
            <a:ext cx="7772400" cy="641141"/>
          </a:xfrm>
        </p:spPr>
        <p:txBody>
          <a:bodyPr>
            <a:no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070" y="2257433"/>
            <a:ext cx="7772400" cy="61658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i="1">
                <a:solidFill>
                  <a:srgbClr val="F2F2F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618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681" y="581714"/>
            <a:ext cx="8229600" cy="579266"/>
          </a:xfrm>
        </p:spPr>
        <p:txBody>
          <a:bodyPr anchor="t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056" y="1167314"/>
            <a:ext cx="8229600" cy="3394472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buClr>
                <a:srgbClr val="31333A"/>
              </a:buClr>
              <a:defRPr>
                <a:solidFill>
                  <a:schemeClr val="tx1"/>
                </a:solidFill>
              </a:defRPr>
            </a:lvl2pPr>
            <a:lvl3pPr>
              <a:buClrTx/>
              <a:defRPr>
                <a:solidFill>
                  <a:schemeClr val="tx1"/>
                </a:solidFill>
              </a:defRPr>
            </a:lvl3pPr>
            <a:lvl4pPr>
              <a:buClrTx/>
              <a:defRPr>
                <a:solidFill>
                  <a:schemeClr val="tx1"/>
                </a:solidFill>
              </a:defRPr>
            </a:lvl4pPr>
            <a:lvl5pPr>
              <a:buClr>
                <a:srgbClr val="02254E"/>
              </a:buCl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D3B5347-FD42-47BB-BE2A-FF86FAE0F897}"/>
              </a:ext>
            </a:extLst>
          </p:cNvPr>
          <p:cNvGrpSpPr/>
          <p:nvPr userDrawn="1"/>
        </p:nvGrpSpPr>
        <p:grpSpPr>
          <a:xfrm>
            <a:off x="0" y="0"/>
            <a:ext cx="9144000" cy="495300"/>
            <a:chOff x="0" y="0"/>
            <a:chExt cx="9144000" cy="495300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5454832E-AD5F-4B5D-9030-B6A146EEF1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495300"/>
            </a:xfrm>
            <a:prstGeom prst="rect">
              <a:avLst/>
            </a:prstGeom>
          </p:spPr>
        </p:pic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5CA94708-AF6E-42C7-B828-FE3B53A54B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51888" y="103770"/>
              <a:ext cx="1171575" cy="304800"/>
            </a:xfrm>
            <a:prstGeom prst="rect">
              <a:avLst/>
            </a:prstGeom>
          </p:spPr>
        </p:pic>
      </p:grp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2F099F3-CE34-4330-815F-57E7992EC1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49381" y="476726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237A2EE-7A79-7D46-AE90-27E56A36175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171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verview with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534F0A9A-C9BC-4F63-84F7-0F8FF3E1F0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64525" y="538167"/>
            <a:ext cx="4229100" cy="4229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681" y="581714"/>
            <a:ext cx="8229600" cy="579266"/>
          </a:xfrm>
        </p:spPr>
        <p:txBody>
          <a:bodyPr anchor="t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056" y="1167313"/>
            <a:ext cx="5268754" cy="359995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buClr>
                <a:srgbClr val="31333A"/>
              </a:buClr>
              <a:defRPr/>
            </a:lvl2pPr>
            <a:lvl3pPr>
              <a:buClrTx/>
              <a:defRPr/>
            </a:lvl3pPr>
            <a:lvl4pPr>
              <a:buClrTx/>
              <a:defRPr>
                <a:solidFill>
                  <a:schemeClr val="tx1"/>
                </a:solidFill>
              </a:defRPr>
            </a:lvl4pPr>
            <a:lvl5pPr>
              <a:buClr>
                <a:srgbClr val="02254E"/>
              </a:buCl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D3B5347-FD42-47BB-BE2A-FF86FAE0F897}"/>
              </a:ext>
            </a:extLst>
          </p:cNvPr>
          <p:cNvGrpSpPr/>
          <p:nvPr userDrawn="1"/>
        </p:nvGrpSpPr>
        <p:grpSpPr>
          <a:xfrm>
            <a:off x="0" y="0"/>
            <a:ext cx="9144000" cy="495300"/>
            <a:chOff x="0" y="0"/>
            <a:chExt cx="9144000" cy="495300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5454832E-AD5F-4B5D-9030-B6A146EEF1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495300"/>
            </a:xfrm>
            <a:prstGeom prst="rect">
              <a:avLst/>
            </a:prstGeom>
          </p:spPr>
        </p:pic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5CA94708-AF6E-42C7-B828-FE3B53A54B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51888" y="103770"/>
              <a:ext cx="1171575" cy="304800"/>
            </a:xfrm>
            <a:prstGeom prst="rect">
              <a:avLst/>
            </a:prstGeom>
          </p:spPr>
        </p:pic>
      </p:grp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0BB0D9F-0699-4C67-BBD2-CF8F686BF9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49381" y="476726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237A2EE-7A79-7D46-AE90-27E56A36175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857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Figure 24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681" y="581714"/>
            <a:ext cx="8229600" cy="579266"/>
          </a:xfrm>
        </p:spPr>
        <p:txBody>
          <a:bodyPr anchor="t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D3B5347-FD42-47BB-BE2A-FF86FAE0F897}"/>
              </a:ext>
            </a:extLst>
          </p:cNvPr>
          <p:cNvGrpSpPr/>
          <p:nvPr userDrawn="1"/>
        </p:nvGrpSpPr>
        <p:grpSpPr>
          <a:xfrm>
            <a:off x="0" y="0"/>
            <a:ext cx="9144000" cy="495300"/>
            <a:chOff x="0" y="0"/>
            <a:chExt cx="9144000" cy="495300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5454832E-AD5F-4B5D-9030-B6A146EEF1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495300"/>
            </a:xfrm>
            <a:prstGeom prst="rect">
              <a:avLst/>
            </a:prstGeom>
          </p:spPr>
        </p:pic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5CA94708-AF6E-42C7-B828-FE3B53A54B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51888" y="103770"/>
              <a:ext cx="1171575" cy="304800"/>
            </a:xfrm>
            <a:prstGeom prst="rect">
              <a:avLst/>
            </a:prstGeom>
          </p:spPr>
        </p:pic>
      </p:grp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2626470-3030-42B7-85DE-F7847EC4A3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49381" y="476726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237A2EE-7A79-7D46-AE90-27E56A36175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238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Figure 20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681" y="581714"/>
            <a:ext cx="8229600" cy="579266"/>
          </a:xfrm>
        </p:spPr>
        <p:txBody>
          <a:bodyPr anchor="t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D3B5347-FD42-47BB-BE2A-FF86FAE0F897}"/>
              </a:ext>
            </a:extLst>
          </p:cNvPr>
          <p:cNvGrpSpPr/>
          <p:nvPr userDrawn="1"/>
        </p:nvGrpSpPr>
        <p:grpSpPr>
          <a:xfrm>
            <a:off x="0" y="0"/>
            <a:ext cx="9144000" cy="495300"/>
            <a:chOff x="0" y="0"/>
            <a:chExt cx="9144000" cy="495300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5454832E-AD5F-4B5D-9030-B6A146EEF1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495300"/>
            </a:xfrm>
            <a:prstGeom prst="rect">
              <a:avLst/>
            </a:prstGeom>
          </p:spPr>
        </p:pic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5CA94708-AF6E-42C7-B828-FE3B53A54B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51888" y="103770"/>
              <a:ext cx="1171575" cy="304800"/>
            </a:xfrm>
            <a:prstGeom prst="rect">
              <a:avLst/>
            </a:prstGeom>
          </p:spPr>
        </p:pic>
      </p:grp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5094154-4E97-4779-BFB8-E29B8AB205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49381" y="476726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237A2EE-7A79-7D46-AE90-27E56A36175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231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7AE3584-C792-4629-94AB-7785E6060DFB}"/>
              </a:ext>
            </a:extLst>
          </p:cNvPr>
          <p:cNvGrpSpPr/>
          <p:nvPr userDrawn="1"/>
        </p:nvGrpSpPr>
        <p:grpSpPr>
          <a:xfrm>
            <a:off x="0" y="0"/>
            <a:ext cx="9144000" cy="495300"/>
            <a:chOff x="0" y="0"/>
            <a:chExt cx="9144000" cy="495300"/>
          </a:xfrm>
        </p:grpSpPr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A0F4DB55-E3A2-4531-86BF-C36D602C73E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495300"/>
            </a:xfrm>
            <a:prstGeom prst="rect">
              <a:avLst/>
            </a:prstGeom>
          </p:spPr>
        </p:pic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99044C43-7042-4843-A417-08F93FF1400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51888" y="103770"/>
              <a:ext cx="1171575" cy="304800"/>
            </a:xfrm>
            <a:prstGeom prst="rect">
              <a:avLst/>
            </a:prstGeom>
          </p:spPr>
        </p:pic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1D251503-7298-4575-8DF6-4EFA55FDAE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681" y="581714"/>
            <a:ext cx="8229600" cy="579266"/>
          </a:xfrm>
        </p:spPr>
        <p:txBody>
          <a:bodyPr anchor="t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7728291-2915-44D1-8DFC-E3A17EE411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49381" y="476726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237A2EE-7A79-7D46-AE90-27E56A36175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AB2E677-6B7B-4D41-B67C-441E6032EC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6515" y="1124807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buClrTx/>
              <a:defRPr sz="1600"/>
            </a:lvl3pPr>
            <a:lvl4pPr>
              <a:buClrTx/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980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6515" y="1124807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buClrTx/>
              <a:defRPr sz="1600"/>
            </a:lvl3pPr>
            <a:lvl4pPr>
              <a:buClrTx/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7515" y="1124807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buClrTx/>
              <a:defRPr sz="1600"/>
            </a:lvl3pPr>
            <a:lvl4pPr>
              <a:buClrTx/>
              <a:defRPr sz="1400">
                <a:solidFill>
                  <a:srgbClr val="000000"/>
                </a:solidFill>
              </a:defRPr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4CC2088-F965-4063-833D-2757DE1411D8}"/>
              </a:ext>
            </a:extLst>
          </p:cNvPr>
          <p:cNvGrpSpPr/>
          <p:nvPr userDrawn="1"/>
        </p:nvGrpSpPr>
        <p:grpSpPr>
          <a:xfrm>
            <a:off x="0" y="0"/>
            <a:ext cx="9144000" cy="495300"/>
            <a:chOff x="0" y="0"/>
            <a:chExt cx="9144000" cy="495300"/>
          </a:xfrm>
        </p:grpSpPr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B4F4C6DE-9D41-4438-A86D-6B94F5F4AB0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495300"/>
            </a:xfrm>
            <a:prstGeom prst="rect">
              <a:avLst/>
            </a:prstGeom>
          </p:spPr>
        </p:pic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0C9FC061-1454-4898-9733-831137748FD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51888" y="103770"/>
              <a:ext cx="1171575" cy="304800"/>
            </a:xfrm>
            <a:prstGeom prst="rect">
              <a:avLst/>
            </a:prstGeom>
          </p:spPr>
        </p:pic>
      </p:grpSp>
      <p:sp>
        <p:nvSpPr>
          <p:cNvPr id="17" name="Title 1">
            <a:extLst>
              <a:ext uri="{FF2B5EF4-FFF2-40B4-BE49-F238E27FC236}">
                <a16:creationId xmlns:a16="http://schemas.microsoft.com/office/drawing/2014/main" id="{17A23392-4964-415E-922D-20F1891EC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681" y="581714"/>
            <a:ext cx="8229600" cy="579266"/>
          </a:xfrm>
        </p:spPr>
        <p:txBody>
          <a:bodyPr anchor="t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6559820-7D1D-4E46-AB27-B54B58F63C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49381" y="476726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237A2EE-7A79-7D46-AE90-27E56A36175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318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5119" y="1096539"/>
            <a:ext cx="7855313" cy="4798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rgbClr val="008170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1EECCFD-DA5E-4BA6-8AAF-2736CD1976D5}"/>
              </a:ext>
            </a:extLst>
          </p:cNvPr>
          <p:cNvGrpSpPr/>
          <p:nvPr userDrawn="1"/>
        </p:nvGrpSpPr>
        <p:grpSpPr>
          <a:xfrm>
            <a:off x="0" y="0"/>
            <a:ext cx="9144000" cy="495300"/>
            <a:chOff x="0" y="0"/>
            <a:chExt cx="9144000" cy="495300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EE6160D-1CF0-4657-A262-85AF8AA58FA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495300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BA4649AA-F294-4C76-AC12-7CE17B82C81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51888" y="103770"/>
              <a:ext cx="1171575" cy="304800"/>
            </a:xfrm>
            <a:prstGeom prst="rect">
              <a:avLst/>
            </a:prstGeom>
          </p:spPr>
        </p:pic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F311D6F9-B362-428C-8756-95AA9CE1C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681" y="581714"/>
            <a:ext cx="8229600" cy="579266"/>
          </a:xfrm>
        </p:spPr>
        <p:txBody>
          <a:bodyPr anchor="t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C7646C7-BF2B-44E7-AEC6-36A54D63B0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49381" y="476726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237A2EE-7A79-7D46-AE90-27E56A36175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5D96402-0329-47A0-AE78-F7B00B1B720F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294562" y="1576361"/>
            <a:ext cx="7855313" cy="207526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buClrTx/>
              <a:defRPr sz="1600"/>
            </a:lvl3pPr>
            <a:lvl4pPr>
              <a:buClrTx/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063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707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070" y="1063229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ADEF4EC6-6419-41C1-8E59-14C74B2A10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49381" y="476726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237A2EE-7A79-7D46-AE90-27E56A36175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755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3" r:id="rId2"/>
    <p:sldLayoutId id="2147483650" r:id="rId3"/>
    <p:sldLayoutId id="2147483670" r:id="rId4"/>
    <p:sldLayoutId id="2147483671" r:id="rId5"/>
    <p:sldLayoutId id="2147483672" r:id="rId6"/>
    <p:sldLayoutId id="2147483669" r:id="rId7"/>
    <p:sldLayoutId id="2147483652" r:id="rId8"/>
    <p:sldLayoutId id="2147483668" r:id="rId9"/>
    <p:sldLayoutId id="2147483653" r:id="rId10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000" b="1" i="0" kern="1200">
          <a:solidFill>
            <a:srgbClr val="003461"/>
          </a:solidFill>
          <a:latin typeface="Arial" panose="020B0604020202020204" pitchFamily="34" charset="0"/>
          <a:ea typeface="Roboto Black" panose="02000000000000000000" pitchFamily="2" charset="0"/>
          <a:cs typeface="Arial" panose="020B060402020202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008170"/>
        </a:buClr>
        <a:buFont typeface="Arial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31333A"/>
        </a:buClr>
        <a:buFont typeface="Arial"/>
        <a:buChar char="–"/>
        <a:defRPr sz="16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ClrTx/>
        <a:buFont typeface="Arial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ClrTx/>
        <a:buFont typeface="Arial"/>
        <a:buChar char="–"/>
        <a:defRPr sz="1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Clr>
          <a:srgbClr val="02254E"/>
        </a:buClr>
        <a:buFont typeface="Courier New"/>
        <a:buChar char="o"/>
        <a:defRPr sz="1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F952741-A082-4CA1-B9E0-5B48F2F37D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3799" y="941817"/>
            <a:ext cx="7772400" cy="1202689"/>
          </a:xfrm>
        </p:spPr>
        <p:txBody>
          <a:bodyPr/>
          <a:lstStyle/>
          <a:p>
            <a:r>
              <a:rPr lang="en-US" dirty="0"/>
              <a:t>MACPAC Website Update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307E9EDB-F41F-4660-BCF0-342D7C3F69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Coming this summer, MACPAC’s website gets a refresh 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5117276-AAF0-4AA1-A35F-11BDE8CC63A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Caroline Broder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130B31AE-8C8F-4C2D-A42F-69F4F0EB23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1333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May 2024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2F5627C-8206-4D9C-9723-59694D0A4B0F}"/>
              </a:ext>
            </a:extLst>
          </p:cNvPr>
          <p:cNvSpPr/>
          <p:nvPr/>
        </p:nvSpPr>
        <p:spPr>
          <a:xfrm rot="10800000" flipV="1">
            <a:off x="462119" y="3096960"/>
            <a:ext cx="1047472" cy="45719"/>
          </a:xfrm>
          <a:prstGeom prst="rect">
            <a:avLst/>
          </a:prstGeom>
          <a:solidFill>
            <a:srgbClr val="142E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tIns="91440" rIns="91440" bIns="91440" rtlCol="0" anchor="ctr"/>
          <a:lstStyle/>
          <a:p>
            <a:pPr marL="548640">
              <a:spcBef>
                <a:spcPts val="600"/>
              </a:spcBef>
            </a:pPr>
            <a:endParaRPr lang="en" dirty="0">
              <a:solidFill>
                <a:srgbClr val="377A69"/>
              </a:solidFill>
              <a:latin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9380324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3B5DAC-0CF7-4FFE-969B-CF927AC7E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a Table with Two Levels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3A5016-A7E7-43B3-9717-C54BB93C075A}"/>
              </a:ext>
            </a:extLst>
          </p:cNvPr>
          <p:cNvSpPr txBox="1"/>
          <p:nvPr/>
        </p:nvSpPr>
        <p:spPr>
          <a:xfrm>
            <a:off x="281681" y="4582601"/>
            <a:ext cx="8229600" cy="369332"/>
          </a:xfrm>
          <a:prstGeom prst="rect">
            <a:avLst/>
          </a:prstGeom>
          <a:noFill/>
        </p:spPr>
        <p:txBody>
          <a:bodyPr wrap="square" lIns="91440" rIns="91440" rtlCol="0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Notes: </a:t>
            </a:r>
            <a:r>
              <a:rPr lang="en-US" sz="9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here.</a:t>
            </a:r>
          </a:p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Source: </a:t>
            </a:r>
            <a:r>
              <a:rPr lang="en-US" sz="9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here.</a:t>
            </a:r>
          </a:p>
        </p:txBody>
      </p:sp>
      <p:graphicFrame>
        <p:nvGraphicFramePr>
          <p:cNvPr id="7" name="Content Placeholder 5" descr="This table illustrates the appropriate style for formatting a table with two headers." title="Example of a table with two levels">
            <a:extLst>
              <a:ext uri="{FF2B5EF4-FFF2-40B4-BE49-F238E27FC236}">
                <a16:creationId xmlns:a16="http://schemas.microsoft.com/office/drawing/2014/main" id="{DBF48503-D4AE-4FD1-9330-24FED6A3F77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5291068"/>
              </p:ext>
            </p:extLst>
          </p:nvPr>
        </p:nvGraphicFramePr>
        <p:xfrm>
          <a:off x="382773" y="1193185"/>
          <a:ext cx="7846827" cy="332278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990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95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95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95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295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2955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8317">
                <a:tc rowSpan="2">
                  <a:txBody>
                    <a:bodyPr/>
                    <a:lstStyle/>
                    <a:p>
                      <a:pPr algn="l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Roboto Black" panose="02000000000000000000" pitchFamily="2" charset="0"/>
                          <a:cs typeface="Arial" panose="020B0604020202020204" pitchFamily="34" charset="0"/>
                        </a:rPr>
                        <a:t>Header 1 text</a:t>
                      </a:r>
                    </a:p>
                  </a:txBody>
                  <a:tcPr marL="90097" marR="90097" marT="45049" marB="45049" anchor="b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34B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Roboto Black" panose="02000000000000000000" pitchFamily="2" charset="0"/>
                          <a:cs typeface="Arial" panose="020B0604020202020204" pitchFamily="34" charset="0"/>
                        </a:rPr>
                        <a:t>Header 1 text</a:t>
                      </a:r>
                    </a:p>
                  </a:txBody>
                  <a:tcPr marL="90097" marR="90097" marT="45049" marB="45049" anchor="b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34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rgbClr val="00817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i="0" dirty="0">
                        <a:solidFill>
                          <a:schemeClr val="bg1"/>
                        </a:solidFill>
                        <a:latin typeface="Roboto Bold"/>
                        <a:cs typeface="Roboto Bold"/>
                      </a:endParaRPr>
                    </a:p>
                  </a:txBody>
                  <a:tcPr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34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rgbClr val="00817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i="0" baseline="0" dirty="0">
                        <a:solidFill>
                          <a:schemeClr val="bg1"/>
                        </a:solidFill>
                        <a:latin typeface="Roboto Bold"/>
                        <a:cs typeface="Roboto Bold"/>
                      </a:endParaRPr>
                    </a:p>
                  </a:txBody>
                  <a:tcPr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34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63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Roboto Black" panose="02000000000000000000" pitchFamily="2" charset="0"/>
                          <a:cs typeface="Arial" panose="020B0604020202020204" pitchFamily="34" charset="0"/>
                        </a:rPr>
                        <a:t>Header 2 text</a:t>
                      </a:r>
                    </a:p>
                  </a:txBody>
                  <a:tcPr marL="85638" marR="85638" marT="32114" marB="32114" anchor="b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17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Roboto Black" panose="02000000000000000000" pitchFamily="2" charset="0"/>
                          <a:cs typeface="Arial" panose="020B0604020202020204" pitchFamily="34" charset="0"/>
                        </a:rPr>
                        <a:t>Header 2 text</a:t>
                      </a:r>
                    </a:p>
                  </a:txBody>
                  <a:tcPr marL="85638" marR="85638" marT="32114" marB="32114" anchor="b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17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Roboto Black" panose="02000000000000000000" pitchFamily="2" charset="0"/>
                          <a:cs typeface="Arial" panose="020B0604020202020204" pitchFamily="34" charset="0"/>
                        </a:rPr>
                        <a:t>Header 2 text</a:t>
                      </a:r>
                    </a:p>
                  </a:txBody>
                  <a:tcPr marL="85638" marR="85638" marT="32114" marB="32114" anchor="b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17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Roboto Black" panose="02000000000000000000" pitchFamily="2" charset="0"/>
                          <a:cs typeface="Arial" panose="020B0604020202020204" pitchFamily="34" charset="0"/>
                        </a:rPr>
                        <a:t>Header 2 text</a:t>
                      </a:r>
                    </a:p>
                  </a:txBody>
                  <a:tcPr marL="85638" marR="85638" marT="32114" marB="32114" anchor="b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17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Roboto Black" panose="02000000000000000000" pitchFamily="2" charset="0"/>
                          <a:cs typeface="Arial" panose="020B0604020202020204" pitchFamily="34" charset="0"/>
                        </a:rPr>
                        <a:t>Header 2 text</a:t>
                      </a:r>
                    </a:p>
                  </a:txBody>
                  <a:tcPr marL="85638" marR="85638" marT="32114" marB="32114" anchor="b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1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0348">
                <a:tc>
                  <a:txBody>
                    <a:bodyPr/>
                    <a:lstStyle/>
                    <a:p>
                      <a:pPr algn="l"/>
                      <a:r>
                        <a:rPr lang="en-US" sz="1200" b="1" i="0" dirty="0">
                          <a:solidFill>
                            <a:srgbClr val="00346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83.9</a:t>
                      </a: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85.6</a:t>
                      </a: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84.8</a:t>
                      </a: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84.2</a:t>
                      </a: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ctr">
                        <a:tabLst/>
                      </a:pPr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+2.3</a:t>
                      </a: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0348">
                <a:tc>
                  <a:txBody>
                    <a:bodyPr/>
                    <a:lstStyle/>
                    <a:p>
                      <a:pPr algn="l"/>
                      <a:r>
                        <a:rPr lang="en-US" sz="1200" b="1" i="0" dirty="0">
                          <a:solidFill>
                            <a:srgbClr val="00346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67.2</a:t>
                      </a: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71.8</a:t>
                      </a: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68.8</a:t>
                      </a: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70.0</a:t>
                      </a: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+3.5</a:t>
                      </a: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0348">
                <a:tc>
                  <a:txBody>
                    <a:bodyPr/>
                    <a:lstStyle/>
                    <a:p>
                      <a:pPr algn="l"/>
                      <a:r>
                        <a:rPr lang="en-US" sz="1200" b="1" i="0" dirty="0">
                          <a:solidFill>
                            <a:srgbClr val="00346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2541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7.5</a:t>
                      </a: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6826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5.0</a:t>
                      </a: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2541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7.4</a:t>
                      </a: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2541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6.3</a:t>
                      </a: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-1.4</a:t>
                      </a: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0348">
                <a:tc>
                  <a:txBody>
                    <a:bodyPr/>
                    <a:lstStyle/>
                    <a:p>
                      <a:pPr algn="l"/>
                      <a:r>
                        <a:rPr lang="en-US" sz="1200" b="1" i="0" dirty="0">
                          <a:solidFill>
                            <a:srgbClr val="00346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2541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4.9</a:t>
                      </a: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6826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</a:t>
                      </a: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2541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5.9</a:t>
                      </a: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2541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1.7</a:t>
                      </a: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+1.2</a:t>
                      </a: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0348">
                <a:tc>
                  <a:txBody>
                    <a:bodyPr/>
                    <a:lstStyle/>
                    <a:p>
                      <a:pPr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8949715"/>
                  </a:ext>
                </a:extLst>
              </a:tr>
              <a:tr h="270348">
                <a:tc>
                  <a:txBody>
                    <a:bodyPr/>
                    <a:lstStyle/>
                    <a:p>
                      <a:pPr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7505904"/>
                  </a:ext>
                </a:extLst>
              </a:tr>
              <a:tr h="270348">
                <a:tc>
                  <a:txBody>
                    <a:bodyPr/>
                    <a:lstStyle/>
                    <a:p>
                      <a:pPr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4214537"/>
                  </a:ext>
                </a:extLst>
              </a:tr>
              <a:tr h="270348">
                <a:tc>
                  <a:txBody>
                    <a:bodyPr/>
                    <a:lstStyle/>
                    <a:p>
                      <a:pPr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4404341"/>
                  </a:ext>
                </a:extLst>
              </a:tr>
              <a:tr h="270348">
                <a:tc>
                  <a:txBody>
                    <a:bodyPr/>
                    <a:lstStyle/>
                    <a:p>
                      <a:pPr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904704"/>
                  </a:ext>
                </a:extLst>
              </a:tr>
              <a:tr h="270348">
                <a:tc>
                  <a:txBody>
                    <a:bodyPr/>
                    <a:lstStyle/>
                    <a:p>
                      <a:pPr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880" algn="l"/>
                      <a:endParaRPr lang="en-US" sz="12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5638" marR="85638" marT="32114" marB="32114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0555193"/>
                  </a:ext>
                </a:extLst>
              </a:tr>
            </a:tbl>
          </a:graphicData>
        </a:graphic>
      </p:graphicFrame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50D35CBC-93AD-449A-88CE-2B9263A51F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5833" y="4767267"/>
            <a:ext cx="2133600" cy="273844"/>
          </a:xfrm>
        </p:spPr>
        <p:txBody>
          <a:bodyPr/>
          <a:lstStyle/>
          <a:p>
            <a:fld id="{E237A2EE-7A79-7D46-AE90-27E56A361758}" type="slidenum">
              <a:rPr lang="en-US" smtClean="0">
                <a:solidFill>
                  <a:schemeClr val="tx1"/>
                </a:solidFill>
              </a:rPr>
              <a:pPr/>
              <a:t>10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9300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C3A5016-A7E7-43B3-9717-C54BB93C075A}"/>
              </a:ext>
            </a:extLst>
          </p:cNvPr>
          <p:cNvSpPr txBox="1"/>
          <p:nvPr/>
        </p:nvSpPr>
        <p:spPr>
          <a:xfrm>
            <a:off x="325801" y="2842009"/>
            <a:ext cx="8229600" cy="369332"/>
          </a:xfrm>
          <a:prstGeom prst="rect">
            <a:avLst/>
          </a:prstGeom>
          <a:noFill/>
        </p:spPr>
        <p:txBody>
          <a:bodyPr wrap="square" lIns="91440" rIns="91440" rtlCol="0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Notes: </a:t>
            </a:r>
            <a:r>
              <a:rPr lang="en-US" sz="9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here.</a:t>
            </a:r>
          </a:p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Source: </a:t>
            </a:r>
            <a:r>
              <a:rPr lang="en-US" sz="9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here.</a:t>
            </a:r>
          </a:p>
        </p:txBody>
      </p:sp>
      <p:graphicFrame>
        <p:nvGraphicFramePr>
          <p:cNvPr id="10" name="Content Placeholder 5" descr="This table illustrates the appropriate style for formatting a table with one header." title="Example of a Table with One Level">
            <a:extLst>
              <a:ext uri="{FF2B5EF4-FFF2-40B4-BE49-F238E27FC236}">
                <a16:creationId xmlns:a16="http://schemas.microsoft.com/office/drawing/2014/main" id="{DB8EEC8C-374E-4A6C-9140-0E5AAF54590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1979020"/>
              </p:ext>
            </p:extLst>
          </p:nvPr>
        </p:nvGraphicFramePr>
        <p:xfrm>
          <a:off x="381523" y="1223011"/>
          <a:ext cx="7846829" cy="15307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597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7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74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74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74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74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891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Roboto Black" panose="02000000000000000000" pitchFamily="2" charset="0"/>
                          <a:cs typeface="Arial" panose="020B0604020202020204" pitchFamily="34" charset="0"/>
                        </a:rPr>
                        <a:t>Header text</a:t>
                      </a:r>
                    </a:p>
                  </a:txBody>
                  <a:tcPr marL="87187" marR="87187" marT="32695" marB="32695" anchor="b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17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Roboto Black" panose="02000000000000000000" pitchFamily="2" charset="0"/>
                          <a:cs typeface="Arial" panose="020B0604020202020204" pitchFamily="34" charset="0"/>
                        </a:rPr>
                        <a:t>Header text</a:t>
                      </a:r>
                    </a:p>
                  </a:txBody>
                  <a:tcPr marL="87187" marR="87187" marT="32695" marB="32695" anchor="b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17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Roboto Black" panose="02000000000000000000" pitchFamily="2" charset="0"/>
                          <a:cs typeface="Arial" panose="020B0604020202020204" pitchFamily="34" charset="0"/>
                        </a:rPr>
                        <a:t>Header text</a:t>
                      </a:r>
                    </a:p>
                  </a:txBody>
                  <a:tcPr marL="87187" marR="87187" marT="32695" marB="32695" anchor="b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17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Roboto Black" panose="02000000000000000000" pitchFamily="2" charset="0"/>
                          <a:cs typeface="Arial" panose="020B0604020202020204" pitchFamily="34" charset="0"/>
                        </a:rPr>
                        <a:t>Header text</a:t>
                      </a:r>
                    </a:p>
                  </a:txBody>
                  <a:tcPr marL="87187" marR="87187" marT="32695" marB="32695" anchor="b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17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Roboto Black" panose="02000000000000000000" pitchFamily="2" charset="0"/>
                          <a:cs typeface="Arial" panose="020B0604020202020204" pitchFamily="34" charset="0"/>
                        </a:rPr>
                        <a:t>Header text</a:t>
                      </a:r>
                    </a:p>
                  </a:txBody>
                  <a:tcPr marL="87187" marR="87187" marT="32695" marB="32695" anchor="b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17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Roboto Black" panose="02000000000000000000" pitchFamily="2" charset="0"/>
                          <a:cs typeface="Arial" panose="020B0604020202020204" pitchFamily="34" charset="0"/>
                        </a:rPr>
                        <a:t>Header text</a:t>
                      </a:r>
                    </a:p>
                  </a:txBody>
                  <a:tcPr marL="87187" marR="87187" marT="32695" marB="32695" anchor="b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1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820">
                <a:tc>
                  <a:txBody>
                    <a:bodyPr/>
                    <a:lstStyle/>
                    <a:p>
                      <a:pPr algn="l"/>
                      <a:r>
                        <a:rPr lang="en-US" sz="1200" b="1" i="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marL="87187" marR="87187" marT="32695" marB="32695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83.9</a:t>
                      </a:r>
                    </a:p>
                  </a:txBody>
                  <a:tcPr marL="87187" marR="87187" marT="32695" marB="32695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85.6</a:t>
                      </a:r>
                    </a:p>
                  </a:txBody>
                  <a:tcPr marL="87187" marR="87187" marT="32695" marB="32695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84.8</a:t>
                      </a:r>
                    </a:p>
                  </a:txBody>
                  <a:tcPr marL="87187" marR="87187" marT="32695" marB="32695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84.2</a:t>
                      </a:r>
                    </a:p>
                  </a:txBody>
                  <a:tcPr marL="87187" marR="87187" marT="32695" marB="32695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+2.3</a:t>
                      </a:r>
                    </a:p>
                  </a:txBody>
                  <a:tcPr marL="87187" marR="87187" marT="32695" marB="32695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3342">
                <a:tc>
                  <a:txBody>
                    <a:bodyPr/>
                    <a:lstStyle/>
                    <a:p>
                      <a:pPr algn="l"/>
                      <a:r>
                        <a:rPr lang="en-US" sz="1200" b="1" i="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</a:p>
                  </a:txBody>
                  <a:tcPr marL="87187" marR="87187" marT="32695" marB="32695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67.2</a:t>
                      </a:r>
                    </a:p>
                  </a:txBody>
                  <a:tcPr marL="87187" marR="87187" marT="32695" marB="32695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71.8</a:t>
                      </a:r>
                    </a:p>
                  </a:txBody>
                  <a:tcPr marL="87187" marR="87187" marT="32695" marB="32695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68.8</a:t>
                      </a:r>
                    </a:p>
                  </a:txBody>
                  <a:tcPr marL="87187" marR="87187" marT="32695" marB="32695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70.0</a:t>
                      </a:r>
                    </a:p>
                  </a:txBody>
                  <a:tcPr marL="87187" marR="87187" marT="32695" marB="32695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+3.5</a:t>
                      </a:r>
                    </a:p>
                  </a:txBody>
                  <a:tcPr marL="87187" marR="87187" marT="32695" marB="32695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2820">
                <a:tc>
                  <a:txBody>
                    <a:bodyPr/>
                    <a:lstStyle/>
                    <a:p>
                      <a:pPr algn="l"/>
                      <a:r>
                        <a:rPr lang="en-US" sz="1200" b="1" i="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</a:p>
                  </a:txBody>
                  <a:tcPr marL="87187" marR="87187" marT="32695" marB="32695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2541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7.5</a:t>
                      </a:r>
                    </a:p>
                  </a:txBody>
                  <a:tcPr marL="87187" marR="87187" marT="32695" marB="32695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2541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5.0</a:t>
                      </a:r>
                    </a:p>
                  </a:txBody>
                  <a:tcPr marL="87187" marR="87187" marT="32695" marB="32695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2541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7.4</a:t>
                      </a:r>
                    </a:p>
                  </a:txBody>
                  <a:tcPr marL="87187" marR="87187" marT="32695" marB="32695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2541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6.3</a:t>
                      </a:r>
                    </a:p>
                  </a:txBody>
                  <a:tcPr marL="87187" marR="87187" marT="32695" marB="32695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-1.4</a:t>
                      </a:r>
                    </a:p>
                  </a:txBody>
                  <a:tcPr marL="87187" marR="87187" marT="32695" marB="32695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2820">
                <a:tc>
                  <a:txBody>
                    <a:bodyPr/>
                    <a:lstStyle/>
                    <a:p>
                      <a:pPr algn="l"/>
                      <a:r>
                        <a:rPr lang="en-US" sz="1200" b="1" i="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</a:p>
                  </a:txBody>
                  <a:tcPr marL="87187" marR="87187" marT="32695" marB="32695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2541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4.9</a:t>
                      </a:r>
                    </a:p>
                  </a:txBody>
                  <a:tcPr marL="87187" marR="87187" marT="32695" marB="32695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2541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</a:t>
                      </a:r>
                    </a:p>
                  </a:txBody>
                  <a:tcPr marL="87187" marR="87187" marT="32695" marB="32695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2541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5.9</a:t>
                      </a:r>
                    </a:p>
                  </a:txBody>
                  <a:tcPr marL="87187" marR="87187" marT="32695" marB="32695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2541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1.7</a:t>
                      </a:r>
                    </a:p>
                  </a:txBody>
                  <a:tcPr marL="87187" marR="87187" marT="32695" marB="32695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ctr"/>
                      <a:r>
                        <a:rPr lang="en-US" sz="12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+1.2</a:t>
                      </a:r>
                    </a:p>
                  </a:txBody>
                  <a:tcPr marL="87187" marR="87187" marT="32695" marB="32695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A21C8472-5286-43BA-AF67-F01C414C3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a Table with One Level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CEAF95F6-A2D7-4A81-9F7C-D3D28D1AA3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5833" y="4767267"/>
            <a:ext cx="2133600" cy="273844"/>
          </a:xfrm>
        </p:spPr>
        <p:txBody>
          <a:bodyPr/>
          <a:lstStyle/>
          <a:p>
            <a:fld id="{E237A2EE-7A79-7D46-AE90-27E56A361758}" type="slidenum">
              <a:rPr lang="en-US" smtClean="0">
                <a:solidFill>
                  <a:schemeClr val="tx1"/>
                </a:solidFill>
              </a:rPr>
              <a:pPr/>
              <a:t>11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6732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 descr="This table illustrates the appropriate style for formatting a bar chart." title="Percent of Non-Dually Eligible Medicaid Enrollees under 65 with a Behavioral Health Diagnosis by Basis of Eligibility, 2011">
            <a:extLst>
              <a:ext uri="{FF2B5EF4-FFF2-40B4-BE49-F238E27FC236}">
                <a16:creationId xmlns:a16="http://schemas.microsoft.com/office/drawing/2014/main" id="{77B0650C-2872-40B1-B159-E5115C905E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12365449"/>
              </p:ext>
            </p:extLst>
          </p:nvPr>
        </p:nvGraphicFramePr>
        <p:xfrm>
          <a:off x="211757" y="1410279"/>
          <a:ext cx="8354019" cy="2987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itle 3">
            <a:extLst>
              <a:ext uri="{FF2B5EF4-FFF2-40B4-BE49-F238E27FC236}">
                <a16:creationId xmlns:a16="http://schemas.microsoft.com/office/drawing/2014/main" id="{2F5BD5ED-0C84-4F08-A7E7-11E0BBB98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dirty="0">
                <a:solidFill>
                  <a:srgbClr val="003461"/>
                </a:solidFill>
              </a:rPr>
              <a:t>Percent of Non-Dually Eligible Medicaid Enrollees under 65 with a Behavioral Health Diagnosis by Basis of Eligibility, 2011</a:t>
            </a:r>
            <a:endParaRPr lang="en-US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97BCA2-AF46-4544-8254-E6827940F957}"/>
              </a:ext>
            </a:extLst>
          </p:cNvPr>
          <p:cNvSpPr txBox="1"/>
          <p:nvPr/>
        </p:nvSpPr>
        <p:spPr>
          <a:xfrm>
            <a:off x="457200" y="4350191"/>
            <a:ext cx="8229600" cy="369332"/>
          </a:xfrm>
          <a:prstGeom prst="rect">
            <a:avLst/>
          </a:prstGeom>
          <a:noFill/>
        </p:spPr>
        <p:txBody>
          <a:bodyPr wrap="square" lIns="91440" rIns="91440" rtlCol="0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Notes: </a:t>
            </a:r>
            <a:r>
              <a:rPr lang="en-US" sz="9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here.</a:t>
            </a:r>
          </a:p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Source: </a:t>
            </a:r>
            <a:r>
              <a:rPr lang="en-US" sz="9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here.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EAD42A97-CF61-4727-962D-7090209A50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5833" y="4767267"/>
            <a:ext cx="2133600" cy="273844"/>
          </a:xfrm>
        </p:spPr>
        <p:txBody>
          <a:bodyPr/>
          <a:lstStyle/>
          <a:p>
            <a:fld id="{E237A2EE-7A79-7D46-AE90-27E56A361758}" type="slidenum">
              <a:rPr lang="en-US" smtClean="0">
                <a:solidFill>
                  <a:schemeClr val="tx1"/>
                </a:solidFill>
              </a:rPr>
              <a:pPr/>
              <a:t>12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7704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 descr="This table illustrates how to format a multiple-bar horizontal bar chart in PowerPoint." title="Percent of Medicaid Enrollees in Managed Care, FY 2010">
            <a:extLst>
              <a:ext uri="{FF2B5EF4-FFF2-40B4-BE49-F238E27FC236}">
                <a16:creationId xmlns:a16="http://schemas.microsoft.com/office/drawing/2014/main" id="{B5658925-7787-4C68-8B91-B5A19F324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681" y="581714"/>
            <a:ext cx="8521660" cy="469369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rgbClr val="003461"/>
                </a:solidFill>
              </a:rPr>
              <a:t>Percent of Medicaid Enrollees in Managed Care, FY 2010</a:t>
            </a:r>
          </a:p>
        </p:txBody>
      </p:sp>
      <p:graphicFrame>
        <p:nvGraphicFramePr>
          <p:cNvPr id="7" name="Content Placeholder 5" descr="This table illustrates the appropriate style for formatting a bar chart." title="Percent of Medicaid Enrollees in Managed Care, FY 2010">
            <a:extLst>
              <a:ext uri="{FF2B5EF4-FFF2-40B4-BE49-F238E27FC236}">
                <a16:creationId xmlns:a16="http://schemas.microsoft.com/office/drawing/2014/main" id="{138C687F-975C-461E-B0F4-BA5335525741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615034197"/>
              </p:ext>
            </p:extLst>
          </p:nvPr>
        </p:nvGraphicFramePr>
        <p:xfrm>
          <a:off x="333375" y="1077093"/>
          <a:ext cx="8229600" cy="3395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4B33EF31-F8E1-4576-9339-6213DBC56905}"/>
              </a:ext>
            </a:extLst>
          </p:cNvPr>
          <p:cNvSpPr txBox="1"/>
          <p:nvPr/>
        </p:nvSpPr>
        <p:spPr>
          <a:xfrm>
            <a:off x="428382" y="4377120"/>
            <a:ext cx="8229600" cy="369332"/>
          </a:xfrm>
          <a:prstGeom prst="rect">
            <a:avLst/>
          </a:prstGeom>
          <a:noFill/>
        </p:spPr>
        <p:txBody>
          <a:bodyPr wrap="square" lIns="91440" rIns="91440" rtlCol="0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Note:</a:t>
            </a:r>
            <a:r>
              <a:rPr lang="en-US" sz="900" dirty="0">
                <a:solidFill>
                  <a:schemeClr val="tx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9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PCCM is primary care case management. </a:t>
            </a:r>
          </a:p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Source:</a:t>
            </a:r>
            <a:r>
              <a:rPr lang="en-US" sz="900" dirty="0">
                <a:solidFill>
                  <a:schemeClr val="tx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9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MACPAC analysis of Medicaid Statistical Information System data from CMS.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10BB4B7E-04C2-4792-83D5-94D7C39D9C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5833" y="4767267"/>
            <a:ext cx="2133600" cy="273844"/>
          </a:xfrm>
        </p:spPr>
        <p:txBody>
          <a:bodyPr/>
          <a:lstStyle/>
          <a:p>
            <a:fld id="{E237A2EE-7A79-7D46-AE90-27E56A361758}" type="slidenum">
              <a:rPr lang="en-US" smtClean="0">
                <a:solidFill>
                  <a:schemeClr val="tx1"/>
                </a:solidFill>
              </a:rPr>
              <a:pPr/>
              <a:t>13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0752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00000000-0008-0000-0400-000002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2650207"/>
              </p:ext>
            </p:extLst>
          </p:nvPr>
        </p:nvGraphicFramePr>
        <p:xfrm>
          <a:off x="1202137" y="1354791"/>
          <a:ext cx="6388687" cy="3281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6957DA6-6777-49D5-AE05-C9B55E659DE3}"/>
              </a:ext>
            </a:extLst>
          </p:cNvPr>
          <p:cNvSpPr txBox="1"/>
          <p:nvPr/>
        </p:nvSpPr>
        <p:spPr>
          <a:xfrm>
            <a:off x="347705" y="4582601"/>
            <a:ext cx="8229600" cy="369332"/>
          </a:xfrm>
          <a:prstGeom prst="rect">
            <a:avLst/>
          </a:prstGeom>
          <a:noFill/>
        </p:spPr>
        <p:txBody>
          <a:bodyPr wrap="square" lIns="91440" rIns="91440" rtlCol="0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Note:</a:t>
            </a:r>
            <a:r>
              <a:rPr lang="en-US" sz="900" dirty="0">
                <a:solidFill>
                  <a:schemeClr val="tx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9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PCCM is primary care case management. </a:t>
            </a:r>
          </a:p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Source:</a:t>
            </a:r>
            <a:r>
              <a:rPr lang="en-US" sz="900" dirty="0">
                <a:solidFill>
                  <a:schemeClr val="tx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9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MACPAC analysis of Medicaid Statistical Information System data from CMS.</a:t>
            </a:r>
          </a:p>
        </p:txBody>
      </p:sp>
      <p:sp>
        <p:nvSpPr>
          <p:cNvPr id="13" name="Title 1" descr="This chart shows the appropriate format for a pie chart in PowerPoint." title="Distribution of Medicaid Benefit Spending by Service Category, FY 2008">
            <a:extLst>
              <a:ext uri="{FF2B5EF4-FFF2-40B4-BE49-F238E27FC236}">
                <a16:creationId xmlns:a16="http://schemas.microsoft.com/office/drawing/2014/main" id="{E522859A-560E-4498-B44A-1A8A59C08A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681" y="581714"/>
            <a:ext cx="8229600" cy="835754"/>
          </a:xfrm>
        </p:spPr>
        <p:txBody>
          <a:bodyPr>
            <a:noAutofit/>
          </a:bodyPr>
          <a:lstStyle/>
          <a:p>
            <a:r>
              <a:rPr lang="en-US" dirty="0"/>
              <a:t>Distribution of Medicaid Benefit Spending by Service Category, FY 2008</a:t>
            </a:r>
            <a:endParaRPr lang="en-US" sz="2400" dirty="0">
              <a:solidFill>
                <a:srgbClr val="003461"/>
              </a:solidFill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AD9C79D2-E251-493F-A941-BE2E26E2CE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5833" y="4767267"/>
            <a:ext cx="2133600" cy="273844"/>
          </a:xfrm>
        </p:spPr>
        <p:txBody>
          <a:bodyPr/>
          <a:lstStyle/>
          <a:p>
            <a:fld id="{E237A2EE-7A79-7D46-AE90-27E56A361758}" type="slidenum">
              <a:rPr lang="en-US" smtClean="0">
                <a:solidFill>
                  <a:schemeClr val="tx1"/>
                </a:solidFill>
              </a:rPr>
              <a:pPr/>
              <a:t>14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33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508302B-0E80-4A9D-85FE-9AC9F72F2584}"/>
              </a:ext>
            </a:extLst>
          </p:cNvPr>
          <p:cNvSpPr txBox="1"/>
          <p:nvPr/>
        </p:nvSpPr>
        <p:spPr>
          <a:xfrm>
            <a:off x="351940" y="4640869"/>
            <a:ext cx="8229600" cy="369332"/>
          </a:xfrm>
          <a:prstGeom prst="rect">
            <a:avLst/>
          </a:prstGeom>
          <a:noFill/>
        </p:spPr>
        <p:txBody>
          <a:bodyPr wrap="square" lIns="91440" rIns="91440" rtlCol="0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Note:</a:t>
            </a:r>
            <a:r>
              <a:rPr lang="en-US" sz="900" dirty="0">
                <a:solidFill>
                  <a:schemeClr val="tx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9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PCCM is primary care case management. </a:t>
            </a:r>
          </a:p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Source:</a:t>
            </a:r>
            <a:r>
              <a:rPr lang="en-US" sz="900" dirty="0">
                <a:solidFill>
                  <a:schemeClr val="tx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9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MACPAC analysis of Medicaid Statistical Information System data from CMS.</a:t>
            </a:r>
          </a:p>
        </p:txBody>
      </p:sp>
      <p:graphicFrame>
        <p:nvGraphicFramePr>
          <p:cNvPr id="9" name="Chart 8" descr="This table illustrates the appropriate style for formatting a pie chart." title="Distribution of Medicaid Benefits Spending by Service Category, FY 2008">
            <a:extLst>
              <a:ext uri="{FF2B5EF4-FFF2-40B4-BE49-F238E27FC236}">
                <a16:creationId xmlns:a16="http://schemas.microsoft.com/office/drawing/2014/main" id="{0466E139-FA40-4CCA-B11C-65956527A52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4696117"/>
              </p:ext>
            </p:extLst>
          </p:nvPr>
        </p:nvGraphicFramePr>
        <p:xfrm>
          <a:off x="1092200" y="1303229"/>
          <a:ext cx="6245412" cy="3241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DA881504-1D99-40B0-A856-74F71548F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Distribution of Medicaid Benefit Spending by Service Category, FY 2008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F063AC1A-8729-4F11-83BD-00EBAD8CD8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5833" y="4767267"/>
            <a:ext cx="2133600" cy="273844"/>
          </a:xfrm>
        </p:spPr>
        <p:txBody>
          <a:bodyPr/>
          <a:lstStyle/>
          <a:p>
            <a:fld id="{E237A2EE-7A79-7D46-AE90-27E56A361758}" type="slidenum">
              <a:rPr lang="en-US" smtClean="0">
                <a:solidFill>
                  <a:schemeClr val="tx1"/>
                </a:solidFill>
              </a:rPr>
              <a:pPr/>
              <a:t>15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7975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2">
            <a:extLst>
              <a:ext uri="{FF2B5EF4-FFF2-40B4-BE49-F238E27FC236}">
                <a16:creationId xmlns:a16="http://schemas.microsoft.com/office/drawing/2014/main" id="{B966D3E7-9DB4-4DBD-A697-1B41D96525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3799" y="941817"/>
            <a:ext cx="7772400" cy="1202689"/>
          </a:xfrm>
        </p:spPr>
        <p:txBody>
          <a:bodyPr/>
          <a:lstStyle/>
          <a:p>
            <a:r>
              <a:rPr lang="en-US" dirty="0"/>
              <a:t>Presentation Title Goes Here with Subtitle Underneath</a:t>
            </a:r>
          </a:p>
        </p:txBody>
      </p:sp>
      <p:sp>
        <p:nvSpPr>
          <p:cNvPr id="15" name="Subtitle 3">
            <a:extLst>
              <a:ext uri="{FF2B5EF4-FFF2-40B4-BE49-F238E27FC236}">
                <a16:creationId xmlns:a16="http://schemas.microsoft.com/office/drawing/2014/main" id="{331872E5-F426-4EE9-AD49-2C816951F7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1750" y="2217375"/>
            <a:ext cx="7772400" cy="616585"/>
          </a:xfrm>
        </p:spPr>
        <p:txBody>
          <a:bodyPr/>
          <a:lstStyle/>
          <a:p>
            <a:r>
              <a:rPr lang="en-US" dirty="0"/>
              <a:t>This is a subtitle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77FCBBEB-F879-4ED0-BBA2-11E79D6D41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1027" y="3197832"/>
            <a:ext cx="7062788" cy="691388"/>
          </a:xfrm>
        </p:spPr>
        <p:txBody>
          <a:bodyPr/>
          <a:lstStyle/>
          <a:p>
            <a:r>
              <a:rPr lang="en-US" dirty="0"/>
              <a:t>Authors</a:t>
            </a:r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BB1B35E6-D5E6-4823-9067-0522F56D10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8331" y="59510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1333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Month XX, 202X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D42804D-4C31-40BB-B214-79997CB9BA05}"/>
              </a:ext>
            </a:extLst>
          </p:cNvPr>
          <p:cNvSpPr/>
          <p:nvPr/>
        </p:nvSpPr>
        <p:spPr>
          <a:xfrm rot="10800000" flipV="1">
            <a:off x="462119" y="3096960"/>
            <a:ext cx="1047472" cy="45719"/>
          </a:xfrm>
          <a:prstGeom prst="rect">
            <a:avLst/>
          </a:prstGeom>
          <a:solidFill>
            <a:srgbClr val="142E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tIns="91440" rIns="91440" bIns="91440" rtlCol="0" anchor="ctr"/>
          <a:lstStyle/>
          <a:p>
            <a:pPr marL="548640">
              <a:spcBef>
                <a:spcPts val="600"/>
              </a:spcBef>
            </a:pPr>
            <a:endParaRPr lang="en" dirty="0">
              <a:solidFill>
                <a:srgbClr val="377A69"/>
              </a:solidFill>
              <a:latin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895192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C2172D3-CEA7-4DEE-8DEA-69BB21F89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 of the refresh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FDEA478-F535-48B5-BF4C-9B1C2E880A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056" y="1167313"/>
            <a:ext cx="5555680" cy="3599953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Modernize the website design to meet federal government web design system guidance; </a:t>
            </a:r>
          </a:p>
          <a:p>
            <a:r>
              <a:rPr lang="en-US" dirty="0"/>
              <a:t>Improve search engine optimization and navigation; </a:t>
            </a:r>
          </a:p>
          <a:p>
            <a:r>
              <a:rPr lang="en-US" dirty="0"/>
              <a:t>Improve efficiency by making website publishing easier; </a:t>
            </a:r>
          </a:p>
          <a:p>
            <a:r>
              <a:rPr lang="en-US" dirty="0"/>
              <a:t>Design for accessibility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6BD80E-CC2B-4EA4-8B96-1D310F78FE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5833" y="4767267"/>
            <a:ext cx="2133600" cy="273844"/>
          </a:xfrm>
        </p:spPr>
        <p:txBody>
          <a:bodyPr/>
          <a:lstStyle/>
          <a:p>
            <a:fld id="{E237A2EE-7A79-7D46-AE90-27E56A361758}" type="slidenum">
              <a:rPr lang="en-US" smtClean="0">
                <a:solidFill>
                  <a:schemeClr val="tx1"/>
                </a:solidFill>
              </a:rPr>
              <a:pPr/>
              <a:t>2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471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FDEA478-F535-48B5-BF4C-9B1C2E880A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470" y="1219200"/>
            <a:ext cx="8229600" cy="3394472"/>
          </a:xfrm>
        </p:spPr>
        <p:txBody>
          <a:bodyPr/>
          <a:lstStyle/>
          <a:p>
            <a:r>
              <a:rPr lang="en-US" dirty="0"/>
              <a:t>MACPAC’s website last refreshed in 2018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Improvements made to search in 2021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Generally, 2-5 years is the lifespan of a website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Bottom line: We are due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6BD80E-CC2B-4EA4-8B96-1D310F78FE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5833" y="4767267"/>
            <a:ext cx="2133600" cy="273844"/>
          </a:xfrm>
        </p:spPr>
        <p:txBody>
          <a:bodyPr/>
          <a:lstStyle/>
          <a:p>
            <a:fld id="{E237A2EE-7A79-7D46-AE90-27E56A361758}" type="slidenum">
              <a:rPr lang="en-US" smtClean="0">
                <a:solidFill>
                  <a:schemeClr val="tx1"/>
                </a:solidFill>
              </a:rPr>
              <a:pPr/>
              <a:t>3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6C57EF8-D9E6-4D9D-8AC9-014F5F061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1353238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E2EDE93-614A-4C27-9766-C268F8399D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New Look on the Homepage 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5FE53FD0-1CF1-4CCE-B35C-B9F8EA41EA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37A2EE-7A79-7D46-AE90-27E56A361758}" type="slidenum">
              <a:rPr lang="en-US" smtClean="0">
                <a:solidFill>
                  <a:schemeClr val="tx1"/>
                </a:solidFill>
              </a:rPr>
              <a:pPr/>
              <a:t>4</a:t>
            </a:fld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C374B0A-009D-47E4-B443-B2DFDD7A4C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3121" r="-6653" b="44370"/>
          <a:stretch/>
        </p:blipFill>
        <p:spPr>
          <a:xfrm>
            <a:off x="281681" y="1160980"/>
            <a:ext cx="3715421" cy="391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83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D0114B8C-1246-432C-B8A5-A193ACD06625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3"/>
          <a:srcRect r="3497" b="43619"/>
          <a:stretch/>
        </p:blipFill>
        <p:spPr>
          <a:xfrm>
            <a:off x="563039" y="1160980"/>
            <a:ext cx="3490258" cy="4238362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6BD80E-CC2B-4EA4-8B96-1D310F78FE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5833" y="4767267"/>
            <a:ext cx="2133600" cy="273844"/>
          </a:xfrm>
        </p:spPr>
        <p:txBody>
          <a:bodyPr/>
          <a:lstStyle/>
          <a:p>
            <a:fld id="{E237A2EE-7A79-7D46-AE90-27E56A361758}" type="slidenum">
              <a:rPr lang="en-US" smtClean="0">
                <a:solidFill>
                  <a:schemeClr val="tx1"/>
                </a:solidFill>
              </a:rPr>
              <a:pPr/>
              <a:t>5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90F4628-3981-496B-A5B8-0B09BF533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Call out to states…</a:t>
            </a:r>
          </a:p>
        </p:txBody>
      </p:sp>
    </p:spTree>
    <p:extLst>
      <p:ext uri="{BB962C8B-B14F-4D97-AF65-F5344CB8AC3E}">
        <p14:creationId xmlns:p14="http://schemas.microsoft.com/office/powerpoint/2010/main" val="906991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4DE704-7A6A-4A24-ABBE-65103E705F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Meetings more prominently featured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D0B5E9EC-AAC6-4D14-A194-450B407020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5833" y="4767267"/>
            <a:ext cx="2133600" cy="273844"/>
          </a:xfrm>
        </p:spPr>
        <p:txBody>
          <a:bodyPr/>
          <a:lstStyle/>
          <a:p>
            <a:fld id="{E237A2EE-7A79-7D46-AE90-27E56A361758}" type="slidenum">
              <a:rPr lang="en-US" smtClean="0">
                <a:solidFill>
                  <a:schemeClr val="tx1"/>
                </a:solidFill>
              </a:rPr>
              <a:pPr/>
              <a:t>6</a:t>
            </a:fld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909546EE-AA46-4CE0-9CF5-664E76EF53A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l="-19176" t="30581" r="-15831" b="1129"/>
          <a:stretch/>
        </p:blipFill>
        <p:spPr>
          <a:xfrm>
            <a:off x="0" y="1229586"/>
            <a:ext cx="3625324" cy="3811525"/>
          </a:xfrm>
        </p:spPr>
      </p:pic>
    </p:spTree>
    <p:extLst>
      <p:ext uri="{BB962C8B-B14F-4D97-AF65-F5344CB8AC3E}">
        <p14:creationId xmlns:p14="http://schemas.microsoft.com/office/powerpoint/2010/main" val="6439348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4DE704-7A6A-4A24-ABBE-65103E705F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CD199C40-D34B-4E92-A8F6-D60A824FC6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37A2EE-7A79-7D46-AE90-27E56A361758}" type="slidenum">
              <a:rPr lang="en-US" smtClean="0">
                <a:solidFill>
                  <a:schemeClr val="tx1"/>
                </a:solidFill>
              </a:rPr>
              <a:pPr/>
              <a:t>7</a:t>
            </a:fld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3F80A02-1D12-4AA3-B718-FCBADB1261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90" b="24305"/>
          <a:stretch/>
        </p:blipFill>
        <p:spPr>
          <a:xfrm>
            <a:off x="281680" y="1042870"/>
            <a:ext cx="3369691" cy="3864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660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32AECA8-1217-496F-BD73-5A9C53D617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Section Divider Title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7AF7165B-7878-4735-8763-29E2229309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600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C3A5016-A7E7-43B3-9717-C54BB93C075A}"/>
              </a:ext>
            </a:extLst>
          </p:cNvPr>
          <p:cNvSpPr txBox="1"/>
          <p:nvPr/>
        </p:nvSpPr>
        <p:spPr>
          <a:xfrm>
            <a:off x="313055" y="4098545"/>
            <a:ext cx="8229600" cy="369332"/>
          </a:xfrm>
          <a:prstGeom prst="rect">
            <a:avLst/>
          </a:prstGeom>
          <a:noFill/>
        </p:spPr>
        <p:txBody>
          <a:bodyPr wrap="square" lIns="91440" rIns="91440" rtlCol="0">
            <a:spAutoFit/>
          </a:bodyPr>
          <a:lstStyle/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Notes: </a:t>
            </a:r>
            <a:r>
              <a:rPr lang="en-US" sz="9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here.</a:t>
            </a:r>
          </a:p>
          <a:p>
            <a:r>
              <a:rPr lang="en-US" sz="900" b="1" dirty="0">
                <a:solidFill>
                  <a:schemeClr val="tx2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Source: </a:t>
            </a:r>
            <a:r>
              <a:rPr lang="en-US" sz="9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here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graphicFrame>
        <p:nvGraphicFramePr>
          <p:cNvPr id="16" name="Content Placeholder 5" descr="This table illustrates the appropriate style for formatting a table with three headers." title="Effect of Higher Medicaid Payments for Medicare Cost Sharing">
            <a:extLst>
              <a:ext uri="{FF2B5EF4-FFF2-40B4-BE49-F238E27FC236}">
                <a16:creationId xmlns:a16="http://schemas.microsoft.com/office/drawing/2014/main" id="{847E199F-AFC9-406E-8130-CFC15569149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3947209"/>
              </p:ext>
            </p:extLst>
          </p:nvPr>
        </p:nvGraphicFramePr>
        <p:xfrm>
          <a:off x="413422" y="1461374"/>
          <a:ext cx="7676707" cy="25695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21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36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68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1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71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316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75146">
                <a:tc rowSpan="3">
                  <a:txBody>
                    <a:bodyPr/>
                    <a:lstStyle/>
                    <a:p>
                      <a:pPr algn="l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Roboto Black" panose="02000000000000000000" pitchFamily="2" charset="0"/>
                          <a:cs typeface="Arial" panose="020B0604020202020204" pitchFamily="34" charset="0"/>
                        </a:rPr>
                        <a:t>Type of Medicare visit</a:t>
                      </a:r>
                    </a:p>
                  </a:txBody>
                  <a:tcPr marL="87920" marR="87920" marT="43960" marB="43960" anchor="b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34B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300" b="1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Roboto Black" panose="02000000000000000000" pitchFamily="2" charset="0"/>
                          <a:cs typeface="Arial" panose="020B0604020202020204" pitchFamily="34" charset="0"/>
                        </a:rPr>
                        <a:t>Percentage of beneficiaries</a:t>
                      </a:r>
                      <a:r>
                        <a:rPr lang="en-US" sz="1300" b="1" i="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Roboto Black" panose="02000000000000000000" pitchFamily="2" charset="0"/>
                          <a:cs typeface="Arial" panose="020B0604020202020204" pitchFamily="34" charset="0"/>
                        </a:rPr>
                        <a:t> with a visit</a:t>
                      </a:r>
                      <a:endParaRPr lang="en-US" sz="1300" b="1" i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Roboto Black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87920" marR="87920" marT="43960" marB="43960" anchor="b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34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rgbClr val="00817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rgbClr val="00817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rgbClr val="00817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Roboto Black" panose="02000000000000000000" pitchFamily="2" charset="0"/>
                          <a:cs typeface="Arial" panose="020B0604020202020204" pitchFamily="34" charset="0"/>
                        </a:rPr>
                        <a:t>Difference</a:t>
                      </a:r>
                      <a:r>
                        <a:rPr lang="en-US" sz="1200" b="1" i="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Roboto Black" panose="02000000000000000000" pitchFamily="2" charset="0"/>
                          <a:cs typeface="Arial" panose="020B0604020202020204" pitchFamily="34" charset="0"/>
                        </a:rPr>
                        <a:t> at 100% minus difference at 66%</a:t>
                      </a:r>
                    </a:p>
                  </a:txBody>
                  <a:tcPr marL="87920" marR="87920" marT="43960" marB="43960" anchor="b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434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0487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Roboto Black" panose="02000000000000000000" pitchFamily="2" charset="0"/>
                          <a:cs typeface="Arial" panose="020B0604020202020204" pitchFamily="34" charset="0"/>
                        </a:rPr>
                        <a:t>Medicaid</a:t>
                      </a:r>
                      <a:r>
                        <a:rPr lang="en-US" sz="1200" b="1" i="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Roboto Black" panose="02000000000000000000" pitchFamily="2" charset="0"/>
                          <a:cs typeface="Arial" panose="020B0604020202020204" pitchFamily="34" charset="0"/>
                        </a:rPr>
                        <a:t> pays 66%</a:t>
                      </a:r>
                      <a:endParaRPr lang="en-US" sz="1200" b="1" i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Roboto Black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87920" marR="87920" marT="43960" marB="43960" anchor="b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1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Roboto Black" panose="02000000000000000000" pitchFamily="2" charset="0"/>
                          <a:cs typeface="Arial" panose="020B0604020202020204" pitchFamily="34" charset="0"/>
                        </a:rPr>
                        <a:t>Medicaid</a:t>
                      </a:r>
                      <a:r>
                        <a:rPr lang="en-US" sz="1200" b="1" i="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Roboto Black" panose="02000000000000000000" pitchFamily="2" charset="0"/>
                          <a:cs typeface="Arial" panose="020B0604020202020204" pitchFamily="34" charset="0"/>
                        </a:rPr>
                        <a:t> pays 100%</a:t>
                      </a:r>
                      <a:endParaRPr lang="en-US" sz="1200" b="1" i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Roboto Black" panose="02000000000000000000" pitchFamily="2" charset="0"/>
                        <a:cs typeface="Arial" panose="020B0604020202020204" pitchFamily="34" charset="0"/>
                      </a:endParaRPr>
                    </a:p>
                  </a:txBody>
                  <a:tcPr marL="87920" marR="87920" marT="43960" marB="43960" anchor="b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17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013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Dually </a:t>
                      </a:r>
                    </a:p>
                    <a:p>
                      <a:pPr algn="ctr"/>
                      <a:r>
                        <a:rPr lang="en-US" sz="1200" b="1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eligible</a:t>
                      </a:r>
                    </a:p>
                  </a:txBody>
                  <a:tcPr marL="87920" marR="87920" marT="32970" marB="32970" anchor="b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Medicare-</a:t>
                      </a:r>
                    </a:p>
                    <a:p>
                      <a:pPr algn="ctr"/>
                      <a:r>
                        <a:rPr lang="en-US" sz="1200" b="1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only</a:t>
                      </a:r>
                    </a:p>
                  </a:txBody>
                  <a:tcPr marL="87920" marR="87920" marT="32970" marB="32970" anchor="b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Dually 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eligible</a:t>
                      </a:r>
                    </a:p>
                  </a:txBody>
                  <a:tcPr marL="87920" marR="87920" marT="32970" marB="32970" anchor="b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Medicare-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only</a:t>
                      </a:r>
                    </a:p>
                  </a:txBody>
                  <a:tcPr marL="87920" marR="87920" marT="32970" marB="32970" anchor="b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136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00346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Any</a:t>
                      </a:r>
                      <a:r>
                        <a:rPr lang="en-US" sz="1200" baseline="0" dirty="0">
                          <a:solidFill>
                            <a:srgbClr val="00346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office or outpatient E&amp;M</a:t>
                      </a:r>
                      <a:endParaRPr lang="en-US" sz="1200" dirty="0">
                        <a:solidFill>
                          <a:srgbClr val="00346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920" marR="87920" marT="32970" marB="32970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228600">
                        <a:tabLst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83.9</a:t>
                      </a:r>
                    </a:p>
                  </a:txBody>
                  <a:tcPr marL="87920" marR="87920" marT="32970" marB="32970" anchor="ctr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85.6</a:t>
                      </a:r>
                    </a:p>
                  </a:txBody>
                  <a:tcPr marL="87920" marR="87920" marT="32970" marB="32970" anchor="ctr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84.8</a:t>
                      </a:r>
                    </a:p>
                  </a:txBody>
                  <a:tcPr marL="87920" marR="87920" marT="32970" marB="32970" anchor="ctr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84.2</a:t>
                      </a:r>
                    </a:p>
                  </a:txBody>
                  <a:tcPr marL="87920" marR="87920" marT="32970" marB="32970" anchor="ctr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+2.3</a:t>
                      </a:r>
                    </a:p>
                  </a:txBody>
                  <a:tcPr marL="87920" marR="87920" marT="32970" marB="32970" anchor="ctr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491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00346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Any</a:t>
                      </a:r>
                      <a:r>
                        <a:rPr lang="en-US" sz="1200" baseline="0" dirty="0">
                          <a:solidFill>
                            <a:srgbClr val="00346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office or outpatient E&amp;M with PCP </a:t>
                      </a:r>
                      <a:endParaRPr lang="en-US" sz="1200" dirty="0">
                        <a:solidFill>
                          <a:srgbClr val="00346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7920" marR="87920" marT="32970" marB="32970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67.2</a:t>
                      </a:r>
                    </a:p>
                  </a:txBody>
                  <a:tcPr marL="87920" marR="87920" marT="32970" marB="32970" anchor="ctr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71.8</a:t>
                      </a:r>
                    </a:p>
                  </a:txBody>
                  <a:tcPr marL="87920" marR="87920" marT="32970" marB="32970" anchor="ctr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68.8</a:t>
                      </a:r>
                    </a:p>
                  </a:txBody>
                  <a:tcPr marL="87920" marR="87920" marT="32970" marB="32970" anchor="ctr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70.0</a:t>
                      </a:r>
                    </a:p>
                  </a:txBody>
                  <a:tcPr marL="87920" marR="87920" marT="32970" marB="32970" anchor="ctr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+3.5</a:t>
                      </a:r>
                    </a:p>
                  </a:txBody>
                  <a:tcPr marL="87920" marR="87920" marT="32970" marB="32970" anchor="ctr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0626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00346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Any</a:t>
                      </a:r>
                      <a:r>
                        <a:rPr lang="en-US" sz="1200" baseline="0" dirty="0">
                          <a:solidFill>
                            <a:srgbClr val="00346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FQHC or RHC</a:t>
                      </a:r>
                    </a:p>
                  </a:txBody>
                  <a:tcPr marL="87920" marR="87920" marT="32970" marB="32970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-57150"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7.5</a:t>
                      </a:r>
                    </a:p>
                  </a:txBody>
                  <a:tcPr marL="87920" marR="87920" marT="32970" marB="32970" anchor="ctr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68263"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5.0</a:t>
                      </a:r>
                    </a:p>
                  </a:txBody>
                  <a:tcPr marL="87920" marR="87920" marT="32970" marB="32970" anchor="ctr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25413"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7.4</a:t>
                      </a:r>
                    </a:p>
                  </a:txBody>
                  <a:tcPr marL="87920" marR="87920" marT="32970" marB="32970" anchor="ctr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171450"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6.3</a:t>
                      </a:r>
                    </a:p>
                  </a:txBody>
                  <a:tcPr marL="87920" marR="87920" marT="32970" marB="32970" anchor="ctr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-1.4</a:t>
                      </a:r>
                    </a:p>
                  </a:txBody>
                  <a:tcPr marL="87920" marR="87920" marT="32970" marB="32970" anchor="ctr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0136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rgbClr val="00346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Any</a:t>
                      </a:r>
                      <a:r>
                        <a:rPr lang="en-US" sz="1200" baseline="0" dirty="0">
                          <a:solidFill>
                            <a:srgbClr val="00346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outpatient psychotherapy</a:t>
                      </a:r>
                    </a:p>
                  </a:txBody>
                  <a:tcPr marL="87920" marR="87920" marT="32970" marB="32970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57150" indent="0"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4.9</a:t>
                      </a:r>
                    </a:p>
                  </a:txBody>
                  <a:tcPr marL="87920" marR="87920" marT="32970" marB="32970" anchor="ctr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68263"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</a:t>
                      </a:r>
                    </a:p>
                  </a:txBody>
                  <a:tcPr marL="87920" marR="87920" marT="32970" marB="32970" anchor="ctr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25413"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5.9</a:t>
                      </a:r>
                    </a:p>
                  </a:txBody>
                  <a:tcPr marL="87920" marR="87920" marT="32970" marB="32970" anchor="ctr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68263"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1.7</a:t>
                      </a:r>
                    </a:p>
                  </a:txBody>
                  <a:tcPr marL="87920" marR="87920" marT="32970" marB="32970" anchor="ctr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+1.2</a:t>
                      </a:r>
                    </a:p>
                  </a:txBody>
                  <a:tcPr marL="87920" marR="87920" marT="32970" marB="32970" anchor="ctr">
                    <a:lnL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BD0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C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Title 4">
            <a:extLst>
              <a:ext uri="{FF2B5EF4-FFF2-40B4-BE49-F238E27FC236}">
                <a16:creationId xmlns:a16="http://schemas.microsoft.com/office/drawing/2014/main" id="{C8809487-BD33-42DA-BF62-323346DE4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Effect of Higher Medicaid Payments for Medicare Cost Sharing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AA28425A-E17C-4A38-AEA7-D15BBB8A7C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5833" y="4767267"/>
            <a:ext cx="2133600" cy="273844"/>
          </a:xfrm>
        </p:spPr>
        <p:txBody>
          <a:bodyPr/>
          <a:lstStyle/>
          <a:p>
            <a:fld id="{E237A2EE-7A79-7D46-AE90-27E56A361758}" type="slidenum">
              <a:rPr lang="en-US" smtClean="0">
                <a:solidFill>
                  <a:schemeClr val="tx1"/>
                </a:solidFill>
              </a:rPr>
              <a:pPr/>
              <a:t>9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295462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 template revised 1 16 20">
  <a:themeElements>
    <a:clrScheme name="Custom 2">
      <a:dk1>
        <a:srgbClr val="000000"/>
      </a:dk1>
      <a:lt1>
        <a:srgbClr val="FFFFFF"/>
      </a:lt1>
      <a:dk2>
        <a:srgbClr val="65666C"/>
      </a:dk2>
      <a:lt2>
        <a:srgbClr val="FFFFFF"/>
      </a:lt2>
      <a:accent1>
        <a:srgbClr val="003461"/>
      </a:accent1>
      <a:accent2>
        <a:srgbClr val="B2C7D7"/>
      </a:accent2>
      <a:accent3>
        <a:srgbClr val="008170"/>
      </a:accent3>
      <a:accent4>
        <a:srgbClr val="608BA3"/>
      </a:accent4>
      <a:accent5>
        <a:srgbClr val="CEEFEA"/>
      </a:accent5>
      <a:accent6>
        <a:srgbClr val="40434B"/>
      </a:accent6>
      <a:hlink>
        <a:srgbClr val="175676"/>
      </a:hlink>
      <a:folHlink>
        <a:srgbClr val="17567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wrap="none" rtlCol="0">
        <a:normAutofit/>
      </a:bodyPr>
      <a:lstStyle>
        <a:defPPr algn="l">
          <a:defRPr dirty="0" smtClean="0">
            <a:latin typeface="+mj-lt"/>
            <a:ea typeface="Roboto Black" panose="02000000000000000000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Webrefreshupdate" id="{57FFBDBE-8E8A-437F-B429-47F75BCFFBEE}" vid="{48DBD1CF-6B92-4BDB-87BD-F5CEF8C3CB8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Webrefreshupdate</Template>
  <TotalTime>40</TotalTime>
  <Words>2204</Words>
  <Application>Microsoft Office PowerPoint</Application>
  <PresentationFormat>On-screen Show (16:9)</PresentationFormat>
  <Paragraphs>309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Courier New</vt:lpstr>
      <vt:lpstr>Roboto Black</vt:lpstr>
      <vt:lpstr>Roboto Regular</vt:lpstr>
      <vt:lpstr>PowerPoint template revised 1 16 20</vt:lpstr>
      <vt:lpstr>MACPAC Website Update</vt:lpstr>
      <vt:lpstr>Goals of the refresh</vt:lpstr>
      <vt:lpstr>Background</vt:lpstr>
      <vt:lpstr>New Look on the Homepage </vt:lpstr>
      <vt:lpstr>Call out to states…</vt:lpstr>
      <vt:lpstr>Meetings more prominently featured</vt:lpstr>
      <vt:lpstr>Slide Title</vt:lpstr>
      <vt:lpstr>Section Divider Title</vt:lpstr>
      <vt:lpstr>Effect of Higher Medicaid Payments for Medicare Cost Sharing</vt:lpstr>
      <vt:lpstr>Example of a Table with Two Levels</vt:lpstr>
      <vt:lpstr>Example of a Table with One Level</vt:lpstr>
      <vt:lpstr>Percent of Non-Dually Eligible Medicaid Enrollees under 65 with a Behavioral Health Diagnosis by Basis of Eligibility, 2011</vt:lpstr>
      <vt:lpstr>Percent of Medicaid Enrollees in Managed Care, FY 2010</vt:lpstr>
      <vt:lpstr>Distribution of Medicaid Benefit Spending by Service Category, FY 2008</vt:lpstr>
      <vt:lpstr>Distribution of Medicaid Benefit Spending by Service Category, FY 2008</vt:lpstr>
      <vt:lpstr>Presentation Title Goes Here with Subtitle Underneath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MACPAC Website Update</dc:title>
  <dc:creator>Caroline Broder</dc:creator>
  <cp:lastModifiedBy>Caroline Broder</cp:lastModifiedBy>
  <cp:revision>5</cp:revision>
  <cp:lastPrinted>2014-12-05T14:27:55Z</cp:lastPrinted>
  <dcterms:created xsi:type="dcterms:W3CDTF">2024-05-20T14:51:05Z</dcterms:created>
  <dcterms:modified xsi:type="dcterms:W3CDTF">2024-05-20T15:31:54Z</dcterms:modified>
</cp:coreProperties>
</file>