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4" r:id="rId2"/>
  </p:sldMasterIdLst>
  <p:notesMasterIdLst>
    <p:notesMasterId r:id="rId10"/>
  </p:notesMasterIdLst>
  <p:handoutMasterIdLst>
    <p:handoutMasterId r:id="rId11"/>
  </p:handoutMasterIdLst>
  <p:sldIdLst>
    <p:sldId id="257" r:id="rId3"/>
    <p:sldId id="271" r:id="rId4"/>
    <p:sldId id="272" r:id="rId5"/>
    <p:sldId id="273" r:id="rId6"/>
    <p:sldId id="274" r:id="rId7"/>
    <p:sldId id="275" r:id="rId8"/>
    <p:sldId id="276" r:id="rId9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Schwartz" initials="AS" lastIdx="4" clrIdx="0">
    <p:extLst>
      <p:ext uri="{19B8F6BF-5375-455C-9EA6-DF929625EA0E}">
        <p15:presenceInfo xmlns:p15="http://schemas.microsoft.com/office/powerpoint/2012/main" userId="S-1-5-21-3485863069-124748819-3185306422-23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34B"/>
    <a:srgbClr val="008170"/>
    <a:srgbClr val="98999D"/>
    <a:srgbClr val="D1D1D3"/>
    <a:srgbClr val="ECECED"/>
    <a:srgbClr val="F5F5F6"/>
    <a:srgbClr val="65666C"/>
    <a:srgbClr val="CBD0D2"/>
    <a:srgbClr val="B6D9D2"/>
    <a:srgbClr val="74B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6397" autoAdjust="0"/>
  </p:normalViewPr>
  <p:slideViewPr>
    <p:cSldViewPr snapToGrid="0" snapToObjects="1">
      <p:cViewPr varScale="1">
        <p:scale>
          <a:sx n="77" d="100"/>
          <a:sy n="77" d="100"/>
        </p:scale>
        <p:origin x="1004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707" y="-91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D1403816-A8A4-A641-8D89-F95FCC5FC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1928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1C6DB9A3-8929-524D-827B-6423D01948C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6972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Handouts</a:t>
            </a:r>
            <a:r>
              <a:rPr lang="en-US" baseline="0" dirty="0"/>
              <a:t> provided in 508 compliant format for </a:t>
            </a:r>
            <a:r>
              <a:rPr lang="en-US" dirty="0"/>
              <a:t>a PowerPoint presentation must be printed in outline view.</a:t>
            </a:r>
            <a:endParaRPr lang="en-US" baseline="0" dirty="0">
              <a:solidFill>
                <a:srgbClr val="FF0000"/>
              </a:solidFill>
            </a:endParaRPr>
          </a:p>
          <a:p>
            <a:endParaRPr lang="en-US" baseline="0" dirty="0">
              <a:solidFill>
                <a:srgbClr val="FF0000"/>
              </a:solidFill>
            </a:endParaRPr>
          </a:p>
          <a:p>
            <a:r>
              <a:rPr lang="en-US" baseline="0" dirty="0">
                <a:solidFill>
                  <a:srgbClr val="FF0000"/>
                </a:solidFill>
              </a:rPr>
              <a:t>Select File Tab &gt; Save and Send &gt; Create Handouts</a:t>
            </a:r>
          </a:p>
          <a:p>
            <a:endParaRPr lang="en-US" baseline="0" dirty="0">
              <a:solidFill>
                <a:srgbClr val="FF0000"/>
              </a:solidFill>
            </a:endParaRPr>
          </a:p>
          <a:p>
            <a:r>
              <a:rPr lang="en-US" baseline="0" dirty="0">
                <a:solidFill>
                  <a:srgbClr val="FF0000"/>
                </a:solidFill>
              </a:rPr>
              <a:t>There are several options to choose from―selecting “Outline Only” saves just the text from the slides.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572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substitute</a:t>
            </a:r>
            <a:r>
              <a:rPr lang="en-US" baseline="0" dirty="0"/>
              <a:t> Roboto Black for Roboto Bold for screen reader. </a:t>
            </a:r>
          </a:p>
          <a:p>
            <a:r>
              <a:rPr lang="en-US" baseline="0" dirty="0"/>
              <a:t>To fix overlapping text, make line spacing “multiple” at 0.9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008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substitute</a:t>
            </a:r>
            <a:r>
              <a:rPr lang="en-US" baseline="0" dirty="0"/>
              <a:t> Roboto Black for Roboto Bold for screen reader. </a:t>
            </a:r>
          </a:p>
          <a:p>
            <a:r>
              <a:rPr lang="en-US" baseline="0" dirty="0"/>
              <a:t>To fix overlapping text, make line spacing “multiple” at 0.9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79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substitute</a:t>
            </a:r>
            <a:r>
              <a:rPr lang="en-US" baseline="0" dirty="0"/>
              <a:t> Roboto Black for Roboto Bold for screen reader. </a:t>
            </a:r>
          </a:p>
          <a:p>
            <a:r>
              <a:rPr lang="en-US" baseline="0" dirty="0"/>
              <a:t>To fix overlapping text, make line spacing “multiple” at 0.9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896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substitute</a:t>
            </a:r>
            <a:r>
              <a:rPr lang="en-US" baseline="0" dirty="0"/>
              <a:t> Roboto Black for Roboto Bold for screen reader. </a:t>
            </a:r>
          </a:p>
          <a:p>
            <a:r>
              <a:rPr lang="en-US" baseline="0" dirty="0"/>
              <a:t>To fix overlapping text, make line spacing “multiple” at 0.9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86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substitute</a:t>
            </a:r>
            <a:r>
              <a:rPr lang="en-US" baseline="0" dirty="0"/>
              <a:t> Roboto Black for Roboto Bold for screen reader. </a:t>
            </a:r>
          </a:p>
          <a:p>
            <a:r>
              <a:rPr lang="en-US" baseline="0" dirty="0"/>
              <a:t>To fix overlapping text, make line spacing “multiple” at 0.9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582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substitute</a:t>
            </a:r>
            <a:r>
              <a:rPr lang="en-US" baseline="0" dirty="0"/>
              <a:t> Roboto Black for Roboto Bold for screen reader. </a:t>
            </a:r>
          </a:p>
          <a:p>
            <a:r>
              <a:rPr lang="en-US" baseline="0" dirty="0"/>
              <a:t>To fix overlapping text, make line spacing “multiple” at 0.9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6DB9A3-8929-524D-827B-6423D01948C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38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102" y="1597828"/>
            <a:ext cx="7772400" cy="641141"/>
          </a:xfrm>
        </p:spPr>
        <p:txBody>
          <a:bodyPr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102" y="2257433"/>
            <a:ext cx="7772400" cy="616585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31333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 rot="10800000" flipV="1">
            <a:off x="554220" y="3352961"/>
            <a:ext cx="380500" cy="45719"/>
          </a:xfrm>
          <a:prstGeom prst="rect">
            <a:avLst/>
          </a:prstGeom>
          <a:solidFill>
            <a:srgbClr val="14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91440" rIns="91440" bIns="91440" rtlCol="0" anchor="ctr"/>
          <a:lstStyle/>
          <a:p>
            <a:pPr marL="548640">
              <a:spcBef>
                <a:spcPts val="600"/>
              </a:spcBef>
            </a:pPr>
            <a:endParaRPr lang="en" dirty="0">
              <a:solidFill>
                <a:srgbClr val="377A69"/>
              </a:solidFill>
              <a:latin typeface="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2379" y="3752392"/>
            <a:ext cx="7062788" cy="301806"/>
          </a:xfrm>
        </p:spPr>
        <p:txBody>
          <a:bodyPr>
            <a:noAutofit/>
          </a:bodyPr>
          <a:lstStyle>
            <a:lvl1pPr marL="0" indent="0">
              <a:buNone/>
              <a:defRPr sz="2200">
                <a:latin typeface="Roboto Light"/>
                <a:cs typeface="Roboto 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 </a:t>
            </a:r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55600" y="3496659"/>
            <a:ext cx="7057807" cy="3103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Roboto Medium"/>
                <a:ea typeface="+mj-ea"/>
                <a:cs typeface="Roboto Medium"/>
              </a:defRPr>
            </a:lvl1pPr>
          </a:lstStyle>
          <a:p>
            <a:r>
              <a:rPr lang="en-US" sz="2200" dirty="0">
                <a:solidFill>
                  <a:srgbClr val="31333A"/>
                </a:solidFill>
              </a:rPr>
              <a:t>Medicaid</a:t>
            </a:r>
            <a:r>
              <a:rPr lang="en-US" sz="2200" baseline="0" dirty="0">
                <a:solidFill>
                  <a:srgbClr val="31333A"/>
                </a:solidFill>
              </a:rPr>
              <a:t> and CHIP Payment and Access Commission</a:t>
            </a:r>
            <a:endParaRPr lang="en-US" sz="2200" dirty="0">
              <a:solidFill>
                <a:srgbClr val="31333A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06" y="424521"/>
            <a:ext cx="2662051" cy="69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44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2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8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538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27102" y="1597828"/>
            <a:ext cx="7772400" cy="641141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27102" y="2257433"/>
            <a:ext cx="7772400" cy="6165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31333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 rot="10800000" flipV="1">
            <a:off x="554220" y="3698801"/>
            <a:ext cx="380500" cy="45719"/>
          </a:xfrm>
          <a:prstGeom prst="rect">
            <a:avLst/>
          </a:prstGeom>
          <a:solidFill>
            <a:srgbClr val="14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91440" rIns="91440" bIns="91440" rtlCol="0" anchor="ctr"/>
          <a:lstStyle/>
          <a:p>
            <a:pPr marL="548640">
              <a:spcBef>
                <a:spcPts val="600"/>
              </a:spcBef>
            </a:pPr>
            <a:endParaRPr lang="en" dirty="0">
              <a:solidFill>
                <a:srgbClr val="377A69"/>
              </a:solidFill>
              <a:latin typeface=""/>
            </a:endParaRP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2379" y="4264192"/>
            <a:ext cx="7062788" cy="30180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>
                <a:latin typeface="Roboto Light"/>
                <a:cs typeface="Roboto Ligh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455600" y="3804894"/>
            <a:ext cx="7057807" cy="3103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Roboto Medium"/>
                <a:ea typeface="+mj-ea"/>
                <a:cs typeface="Roboto Medium"/>
              </a:defRPr>
            </a:lvl1pPr>
          </a:lstStyle>
          <a:p>
            <a:r>
              <a:rPr lang="en-US" sz="2200" dirty="0">
                <a:solidFill>
                  <a:srgbClr val="31333A"/>
                </a:solidFill>
              </a:rPr>
              <a:t>Medicaid</a:t>
            </a:r>
            <a:r>
              <a:rPr lang="en-US" sz="2200" baseline="0" dirty="0">
                <a:solidFill>
                  <a:srgbClr val="31333A"/>
                </a:solidFill>
              </a:rPr>
              <a:t> and CHIP Payment and Access Commission</a:t>
            </a:r>
            <a:endParaRPr lang="en-US" sz="2200" dirty="0">
              <a:solidFill>
                <a:srgbClr val="31333A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03" y="432988"/>
            <a:ext cx="2662051" cy="69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9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0225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102" y="1597828"/>
            <a:ext cx="7772400" cy="641141"/>
          </a:xfrm>
        </p:spPr>
        <p:txBody>
          <a:bodyPr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102" y="2257433"/>
            <a:ext cx="7772400" cy="616585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 rot="10800000" flipV="1">
            <a:off x="554220" y="3352961"/>
            <a:ext cx="380500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91440" rIns="91440" bIns="91440" rtlCol="0" anchor="ctr"/>
          <a:lstStyle/>
          <a:p>
            <a:pPr marL="548640">
              <a:spcBef>
                <a:spcPts val="600"/>
              </a:spcBef>
            </a:pPr>
            <a:endParaRPr lang="en" dirty="0">
              <a:solidFill>
                <a:srgbClr val="FFFFFF"/>
              </a:solidFill>
              <a:latin typeface="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2379" y="3761210"/>
            <a:ext cx="7062788" cy="301806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rgbClr val="F2F2F2"/>
                </a:solidFill>
                <a:latin typeface="Roboto Light"/>
                <a:cs typeface="Roboto 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50620" y="3496659"/>
            <a:ext cx="7057807" cy="3103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Roboto Medium"/>
                <a:ea typeface="+mj-ea"/>
                <a:cs typeface="Roboto Medium"/>
              </a:defRPr>
            </a:lvl1pPr>
          </a:lstStyle>
          <a:p>
            <a:r>
              <a:rPr lang="en-US" sz="2200" dirty="0"/>
              <a:t>Medicaid</a:t>
            </a:r>
            <a:r>
              <a:rPr lang="en-US" sz="2200" baseline="0" dirty="0"/>
              <a:t> and CHIP Payment and Access Commission</a:t>
            </a:r>
            <a:endParaRPr lang="en-US" sz="2200" dirty="0"/>
          </a:p>
        </p:txBody>
      </p:sp>
      <p:pic>
        <p:nvPicPr>
          <p:cNvPr id="11" name="Picture 10" descr="watermar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200" y="438299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1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0081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99816"/>
            <a:ext cx="7772400" cy="1021556"/>
          </a:xfrm>
        </p:spPr>
        <p:txBody>
          <a:bodyPr anchor="t"/>
          <a:lstStyle>
            <a:lvl1pPr algn="l">
              <a:defRPr sz="40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  <p:pic>
        <p:nvPicPr>
          <p:cNvPr id="7" name="Picture 6" descr="watermar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0466" y="441814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45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bg>
      <p:bgPr>
        <a:solidFill>
          <a:srgbClr val="3133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99816"/>
            <a:ext cx="7772400" cy="1021556"/>
          </a:xfrm>
        </p:spPr>
        <p:txBody>
          <a:bodyPr anchor="t"/>
          <a:lstStyle>
            <a:lvl1pPr algn="l">
              <a:defRPr sz="40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  <p:pic>
        <p:nvPicPr>
          <p:cNvPr id="8" name="Picture 7" descr="watermar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3533" y="433349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4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rgbClr val="0081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670565"/>
            <a:ext cx="8229600" cy="3576955"/>
          </a:xfrm>
        </p:spPr>
        <p:txBody>
          <a:bodyPr anchor="ctr"/>
          <a:lstStyle>
            <a:lvl1pPr marL="0" indent="0">
              <a:buNone/>
              <a:defRPr b="1" i="0">
                <a:solidFill>
                  <a:schemeClr val="bg1"/>
                </a:solidFill>
              </a:defRPr>
            </a:lvl1pPr>
            <a:lvl2pPr marL="457200" indent="0">
              <a:buNone/>
              <a:defRPr b="1" i="0">
                <a:solidFill>
                  <a:schemeClr val="bg1"/>
                </a:solidFill>
              </a:defRPr>
            </a:lvl2pPr>
            <a:lvl3pPr marL="914400" indent="0">
              <a:buNone/>
              <a:defRPr b="1" i="0">
                <a:solidFill>
                  <a:schemeClr val="bg1"/>
                </a:solidFill>
              </a:defRPr>
            </a:lvl3pPr>
            <a:lvl4pPr marL="1371600" indent="0">
              <a:buNone/>
              <a:defRPr b="1" i="0">
                <a:solidFill>
                  <a:schemeClr val="bg1"/>
                </a:solidFill>
              </a:defRPr>
            </a:lvl4pPr>
            <a:lvl5pPr marL="1828800" indent="0">
              <a:buNone/>
              <a:defRPr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0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31333A"/>
              </a:buClr>
              <a:defRPr/>
            </a:lvl2pPr>
            <a:lvl3pPr>
              <a:buClr>
                <a:srgbClr val="4C90B0"/>
              </a:buClr>
              <a:defRPr/>
            </a:lvl3pPr>
            <a:lvl5pPr>
              <a:buClr>
                <a:srgbClr val="02254E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7"/>
            <a:ext cx="2133600" cy="273844"/>
          </a:xfrm>
        </p:spPr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17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18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0081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0081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51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DD,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7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4694195"/>
            <a:ext cx="9144000" cy="44930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1333A"/>
                </a:solidFill>
                <a:latin typeface="Roboto Regular"/>
                <a:cs typeface="Roboto Regular"/>
              </a:defRPr>
            </a:lvl1pPr>
          </a:lstStyle>
          <a:p>
            <a:r>
              <a:rPr lang="en-US" dirty="0"/>
              <a:t>Month DD,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‹#›</a:t>
            </a:fld>
            <a:endParaRPr lang="en-US" dirty="0">
              <a:solidFill>
                <a:srgbClr val="31333A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69326" y="4784178"/>
            <a:ext cx="903480" cy="23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5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1" r:id="rId4"/>
    <p:sldLayoutId id="2147483659" r:id="rId5"/>
    <p:sldLayoutId id="2147483650" r:id="rId6"/>
    <p:sldLayoutId id="2147483652" r:id="rId7"/>
    <p:sldLayoutId id="2147483653" r:id="rId8"/>
    <p:sldLayoutId id="2147483654" r:id="rId9"/>
    <p:sldLayoutId id="2147483655" r:id="rId10"/>
    <p:sldLayoutId id="2147483657" r:id="rId11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rgbClr val="02254E"/>
          </a:solidFill>
          <a:latin typeface="Roboto Black" panose="02000000000000000000" pitchFamily="2" charset="0"/>
          <a:ea typeface="Roboto Black" panose="02000000000000000000" pitchFamily="2" charset="0"/>
          <a:cs typeface="Roboto Black" panose="02000000000000000000" pitchFamily="2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8170"/>
        </a:buClr>
        <a:buFont typeface="Arial"/>
        <a:buChar char="•"/>
        <a:defRPr sz="2800" kern="1200" baseline="0">
          <a:solidFill>
            <a:schemeClr val="tx1"/>
          </a:solidFill>
          <a:latin typeface="Robot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31333A"/>
        </a:buClr>
        <a:buFont typeface="Arial"/>
        <a:buChar char="–"/>
        <a:defRPr sz="2400" kern="1200" baseline="0">
          <a:solidFill>
            <a:schemeClr val="tx1"/>
          </a:solidFill>
          <a:latin typeface="Robot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5CA1BE"/>
        </a:buClr>
        <a:buFont typeface="Arial"/>
        <a:buChar char="•"/>
        <a:defRPr sz="2000" kern="1200" baseline="0">
          <a:solidFill>
            <a:schemeClr val="tx1"/>
          </a:solidFill>
          <a:latin typeface="Robot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8170"/>
        </a:buClr>
        <a:buFont typeface="Arial"/>
        <a:buChar char="–"/>
        <a:defRPr sz="1800" kern="1200" baseline="0">
          <a:solidFill>
            <a:schemeClr val="tx1"/>
          </a:solidFill>
          <a:latin typeface="Robot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2254E"/>
        </a:buClr>
        <a:buFont typeface="Courier New"/>
        <a:buChar char="o"/>
        <a:defRPr sz="1800" kern="1200" baseline="0">
          <a:solidFill>
            <a:schemeClr val="tx1"/>
          </a:solidFill>
          <a:latin typeface="Robot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5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15226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Month DD, 2017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841649" y="4774179"/>
            <a:ext cx="1460702" cy="278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2254E"/>
                </a:solidFill>
                <a:latin typeface="Roboto Medium"/>
                <a:ea typeface="MS PGothic" pitchFamily="34" charset="-128"/>
                <a:cs typeface="Roboto Medium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2254E"/>
                </a:solidFill>
                <a:latin typeface="Roboto Medium" pitchFamily="2" charset="0"/>
                <a:ea typeface="MS PGothic" pitchFamily="34" charset="-128"/>
              </a:defRPr>
            </a:lvl9pPr>
          </a:lstStyle>
          <a:p>
            <a:r>
              <a:rPr lang="en-US" sz="1200" b="1" dirty="0">
                <a:latin typeface="Roboto Regular" panose="02000000000000000000" pitchFamily="2" charset="0"/>
                <a:ea typeface="Roboto Regular" panose="02000000000000000000" pitchFamily="2" charset="0"/>
              </a:rPr>
              <a:t>www.macpac.gov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003" y="4645038"/>
            <a:ext cx="165893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90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October, 2021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When the Press Calls…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Media relations at MACPAC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2379" y="4110772"/>
            <a:ext cx="7062788" cy="301806"/>
          </a:xfrm>
        </p:spPr>
        <p:txBody>
          <a:bodyPr>
            <a:noAutofit/>
          </a:bodyPr>
          <a:lstStyle/>
          <a:p>
            <a:r>
              <a:rPr lang="en-US" sz="2200" dirty="0"/>
              <a:t>Caroline Broder</a:t>
            </a:r>
          </a:p>
        </p:txBody>
      </p:sp>
    </p:spTree>
    <p:extLst>
      <p:ext uri="{BB962C8B-B14F-4D97-AF65-F5344CB8AC3E}">
        <p14:creationId xmlns:p14="http://schemas.microsoft.com/office/powerpoint/2010/main" val="428487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Roboto Black" panose="02000000000000000000" pitchFamily="2" charset="0"/>
                <a:ea typeface="Roboto Black" panose="02000000000000000000" pitchFamily="2" charset="0"/>
              </a:rPr>
              <a:t>What We Will Talk About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Rules of the road for MACPAC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Working with the media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How you can communicate effectively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2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00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Roboto Black" panose="02000000000000000000" pitchFamily="2" charset="0"/>
                <a:ea typeface="Roboto Black" panose="02000000000000000000" pitchFamily="2" charset="0"/>
              </a:rPr>
              <a:t>Working With Media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MACPAC gives “on background” interviews only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Call Caroline first!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Be prepared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3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Roboto Black" panose="02000000000000000000" pitchFamily="2" charset="0"/>
                <a:ea typeface="Roboto Black" panose="02000000000000000000" pitchFamily="2" charset="0"/>
              </a:rPr>
              <a:t>Reporters…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Have limited time to absorb information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Often need education on the subject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Need reliable sources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Are trained to be skeptics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4</a:t>
            </a:fld>
            <a:endParaRPr lang="en-US" dirty="0">
              <a:solidFill>
                <a:srgbClr val="31333A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9BEAA7-087B-4B45-BF6F-6DF7800F9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1023" y="2366519"/>
            <a:ext cx="3037297" cy="20211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76473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Goal: Be Prepared…</a:t>
            </a:r>
            <a:endParaRPr lang="en-US" b="0" dirty="0"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Anticipate tough questions/misinterpretation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Eliminate jargon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Think about who you are talking to and through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Be pro-active in delivering your message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5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828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Interviews (A few tips)</a:t>
            </a:r>
            <a:endParaRPr lang="en-US" b="0" dirty="0"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286250" cy="33944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Do your homework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You can ask who else is being interviewed for the story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When asked “is there anything else…”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6</a:t>
            </a:fld>
            <a:endParaRPr lang="en-US" dirty="0">
              <a:solidFill>
                <a:srgbClr val="31333A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2EF85A-DE57-4049-A3F1-377F81DEF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658" y="1312111"/>
            <a:ext cx="3678442" cy="3180873"/>
          </a:xfrm>
          <a:prstGeom prst="rect">
            <a:avLst/>
          </a:prstGeom>
          <a:ln>
            <a:solidFill>
              <a:srgbClr val="40434B"/>
            </a:solidFill>
          </a:ln>
        </p:spPr>
      </p:pic>
    </p:spTree>
    <p:extLst>
      <p:ext uri="{BB962C8B-B14F-4D97-AF65-F5344CB8AC3E}">
        <p14:creationId xmlns:p14="http://schemas.microsoft.com/office/powerpoint/2010/main" val="3125809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  <a:endParaRPr lang="en-US" b="0" dirty="0"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Prepare. Know your audience. You have a reason to communicate.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Anticipate tough questions = if you dread it, you’ll get it.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Avoid jargon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31333A"/>
                </a:solidFill>
              </a:rPr>
              <a:t>Contact Caroline first!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7A2EE-7A79-7D46-AE90-27E56A361758}" type="slidenum">
              <a:rPr lang="en-US" smtClean="0">
                <a:solidFill>
                  <a:srgbClr val="31333A"/>
                </a:solidFill>
              </a:rPr>
              <a:pPr/>
              <a:t>7</a:t>
            </a:fld>
            <a:endParaRPr lang="en-US" dirty="0">
              <a:solidFill>
                <a:srgbClr val="3133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97433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template revised 1 16 20">
  <a:themeElements>
    <a:clrScheme name="MACPAC Palette">
      <a:dk1>
        <a:srgbClr val="40434B"/>
      </a:dk1>
      <a:lt1>
        <a:srgbClr val="FFFFFF"/>
      </a:lt1>
      <a:dk2>
        <a:srgbClr val="65666C"/>
      </a:dk2>
      <a:lt2>
        <a:srgbClr val="FFFFFF"/>
      </a:lt2>
      <a:accent1>
        <a:srgbClr val="003461"/>
      </a:accent1>
      <a:accent2>
        <a:srgbClr val="175676"/>
      </a:accent2>
      <a:accent3>
        <a:srgbClr val="608BA3"/>
      </a:accent3>
      <a:accent4>
        <a:srgbClr val="ABC1CE"/>
      </a:accent4>
      <a:accent5>
        <a:srgbClr val="008170"/>
      </a:accent5>
      <a:accent6>
        <a:srgbClr val="2E9383"/>
      </a:accent6>
      <a:hlink>
        <a:srgbClr val="5CA1BE"/>
      </a:hlink>
      <a:folHlink>
        <a:srgbClr val="B2C7D7"/>
      </a:folHlink>
    </a:clrScheme>
    <a:fontScheme name="MACPAC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werPoint template revised 01 25 21" id="{0EF502F2-C693-4D7D-AC7A-AB4E85C0E10B}" vid="{414A08B4-B084-4226-8D7A-F866E088CC4E}"/>
    </a:ext>
  </a:extLst>
</a:theme>
</file>

<file path=ppt/theme/theme2.xml><?xml version="1.0" encoding="utf-8"?>
<a:theme xmlns:a="http://schemas.openxmlformats.org/drawingml/2006/main" name="Final Slide Master">
  <a:themeElements>
    <a:clrScheme name="Custom 1">
      <a:dk1>
        <a:srgbClr val="40434B"/>
      </a:dk1>
      <a:lt1>
        <a:sysClr val="window" lastClr="FFFFFF"/>
      </a:lt1>
      <a:dk2>
        <a:srgbClr val="FFFFFF"/>
      </a:dk2>
      <a:lt2>
        <a:srgbClr val="FFFFFF"/>
      </a:lt2>
      <a:accent1>
        <a:srgbClr val="003461"/>
      </a:accent1>
      <a:accent2>
        <a:srgbClr val="2E9383"/>
      </a:accent2>
      <a:accent3>
        <a:srgbClr val="ABC1CE"/>
      </a:accent3>
      <a:accent4>
        <a:srgbClr val="178BA3"/>
      </a:accent4>
      <a:accent5>
        <a:srgbClr val="74B6A9"/>
      </a:accent5>
      <a:accent6>
        <a:srgbClr val="ABC1CE"/>
      </a:accent6>
      <a:hlink>
        <a:srgbClr val="5CA1BE"/>
      </a:hlink>
      <a:folHlink>
        <a:srgbClr val="2E9383"/>
      </a:folHlink>
    </a:clrScheme>
    <a:fontScheme name="MACPAC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template revised 01 25 21" id="{0EF502F2-C693-4D7D-AC7A-AB4E85C0E10B}" vid="{199412D7-8062-4CB7-9FD4-08904758A13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revised 01 25 21 (1)</Template>
  <TotalTime>237</TotalTime>
  <Words>381</Words>
  <Application>Microsoft Office PowerPoint</Application>
  <PresentationFormat>On-screen Show (16:9)</PresentationFormat>
  <Paragraphs>67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Roboto Black</vt:lpstr>
      <vt:lpstr>Roboto Light</vt:lpstr>
      <vt:lpstr>Roboto Medium</vt:lpstr>
      <vt:lpstr>Roboto Regular</vt:lpstr>
      <vt:lpstr>PowerPoint template revised 1 16 20</vt:lpstr>
      <vt:lpstr>Final Slide Master</vt:lpstr>
      <vt:lpstr>When the Press Calls…</vt:lpstr>
      <vt:lpstr>What We Will Talk About Today</vt:lpstr>
      <vt:lpstr>Working With Media</vt:lpstr>
      <vt:lpstr>Reporters…</vt:lpstr>
      <vt:lpstr>Your Goal: Be Prepared…</vt:lpstr>
      <vt:lpstr>Print Interviews (A few tips)</vt:lpstr>
      <vt:lpstr>Remember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the Press Calls…</dc:title>
  <dc:creator>Carolyn Kaneko</dc:creator>
  <cp:lastModifiedBy>Caroline Broder</cp:lastModifiedBy>
  <cp:revision>8</cp:revision>
  <cp:lastPrinted>2021-09-30T17:43:50Z</cp:lastPrinted>
  <dcterms:created xsi:type="dcterms:W3CDTF">2021-09-29T14:02:44Z</dcterms:created>
  <dcterms:modified xsi:type="dcterms:W3CDTF">2021-10-04T18:03:57Z</dcterms:modified>
</cp:coreProperties>
</file>